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sldIdLst>
    <p:sldId id="256" r:id="rId5"/>
    <p:sldId id="267" r:id="rId6"/>
    <p:sldId id="268" r:id="rId7"/>
    <p:sldId id="422" r:id="rId8"/>
    <p:sldId id="259" r:id="rId9"/>
    <p:sldId id="426" r:id="rId10"/>
    <p:sldId id="269" r:id="rId11"/>
    <p:sldId id="427" r:id="rId12"/>
    <p:sldId id="271" r:id="rId13"/>
    <p:sldId id="272" r:id="rId14"/>
    <p:sldId id="428" r:id="rId15"/>
    <p:sldId id="423" r:id="rId16"/>
    <p:sldId id="257" r:id="rId17"/>
    <p:sldId id="261" r:id="rId18"/>
    <p:sldId id="262" r:id="rId19"/>
    <p:sldId id="264" r:id="rId20"/>
    <p:sldId id="429" r:id="rId21"/>
  </p:sldIdLst>
  <p:sldSz cx="12192000" cy="6858000"/>
  <p:notesSz cx="7086600" cy="90249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utura Md BT" panose="020B0602020204020303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220" autoAdjust="0"/>
  </p:normalViewPr>
  <p:slideViewPr>
    <p:cSldViewPr snapToGrid="0">
      <p:cViewPr varScale="1">
        <p:scale>
          <a:sx n="77" d="100"/>
          <a:sy n="77" d="100"/>
        </p:scale>
        <p:origin x="77" y="163"/>
      </p:cViewPr>
      <p:guideLst/>
    </p:cSldViewPr>
  </p:slideViewPr>
  <p:outlineViewPr>
    <p:cViewPr>
      <p:scale>
        <a:sx n="33" d="100"/>
        <a:sy n="33" d="100"/>
      </p:scale>
      <p:origin x="0" y="-278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B3672-DB2A-4211-AF8E-C18DF69DE8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2F4E49-B9AD-4A11-82F1-60E289623F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Question and Answer, please type your questions in the Q&amp;A section at the bottom of your screen.</a:t>
          </a:r>
        </a:p>
      </dgm:t>
    </dgm:pt>
    <dgm:pt modelId="{3DC6FC44-DFD5-468B-83F6-7E0204D99E54}" type="parTrans" cxnId="{4977BD8E-5BF1-42E2-86DB-B974D4126CC7}">
      <dgm:prSet/>
      <dgm:spPr/>
      <dgm:t>
        <a:bodyPr/>
        <a:lstStyle/>
        <a:p>
          <a:endParaRPr lang="en-US"/>
        </a:p>
      </dgm:t>
    </dgm:pt>
    <dgm:pt modelId="{161D2518-464F-4A17-8116-4B92541543F8}" type="sibTrans" cxnId="{4977BD8E-5BF1-42E2-86DB-B974D4126CC7}">
      <dgm:prSet/>
      <dgm:spPr/>
      <dgm:t>
        <a:bodyPr/>
        <a:lstStyle/>
        <a:p>
          <a:endParaRPr lang="en-US"/>
        </a:p>
      </dgm:t>
    </dgm:pt>
    <dgm:pt modelId="{3BFD6352-EA72-45EA-AAA1-A95CEC359E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webinar is being recorded and will be placed online.</a:t>
          </a:r>
        </a:p>
      </dgm:t>
    </dgm:pt>
    <dgm:pt modelId="{50406918-3AEE-4B87-A388-8F877BC82B7E}" type="parTrans" cxnId="{5DFD85E9-AF6A-4460-84A6-E3C7B051F9FC}">
      <dgm:prSet/>
      <dgm:spPr/>
      <dgm:t>
        <a:bodyPr/>
        <a:lstStyle/>
        <a:p>
          <a:endParaRPr lang="en-US"/>
        </a:p>
      </dgm:t>
    </dgm:pt>
    <dgm:pt modelId="{48EA4A26-7BB7-4907-A458-8FFECD44E154}" type="sibTrans" cxnId="{5DFD85E9-AF6A-4460-84A6-E3C7B051F9FC}">
      <dgm:prSet/>
      <dgm:spPr/>
      <dgm:t>
        <a:bodyPr/>
        <a:lstStyle/>
        <a:p>
          <a:endParaRPr lang="en-US"/>
        </a:p>
      </dgm:t>
    </dgm:pt>
    <dgm:pt modelId="{5AD0998B-188A-4CA7-8897-8BE8F9ADC1EA}" type="pres">
      <dgm:prSet presAssocID="{0C4B3672-DB2A-4211-AF8E-C18DF69DE87C}" presName="root" presStyleCnt="0">
        <dgm:presLayoutVars>
          <dgm:dir/>
          <dgm:resizeHandles val="exact"/>
        </dgm:presLayoutVars>
      </dgm:prSet>
      <dgm:spPr/>
    </dgm:pt>
    <dgm:pt modelId="{923E5E43-09F4-4B17-A267-907AE59BB2B6}" type="pres">
      <dgm:prSet presAssocID="{412F4E49-B9AD-4A11-82F1-60E289623F80}" presName="compNode" presStyleCnt="0"/>
      <dgm:spPr/>
    </dgm:pt>
    <dgm:pt modelId="{AAD6C3BA-F405-4AC2-98E0-7F5DD7B76270}" type="pres">
      <dgm:prSet presAssocID="{412F4E49-B9AD-4A11-82F1-60E289623F80}" presName="bgRect" presStyleLbl="bgShp" presStyleIdx="0" presStyleCnt="2"/>
      <dgm:spPr/>
    </dgm:pt>
    <dgm:pt modelId="{895B2FE5-B498-4FF1-BAC0-CD3D34C317FF}" type="pres">
      <dgm:prSet presAssocID="{412F4E49-B9AD-4A11-82F1-60E289623F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01CCE691-E0C0-41A7-8FAD-F971DBC913AE}" type="pres">
      <dgm:prSet presAssocID="{412F4E49-B9AD-4A11-82F1-60E289623F80}" presName="spaceRect" presStyleCnt="0"/>
      <dgm:spPr/>
    </dgm:pt>
    <dgm:pt modelId="{2703D616-FF9D-41BB-9F8D-4768562AFACD}" type="pres">
      <dgm:prSet presAssocID="{412F4E49-B9AD-4A11-82F1-60E289623F80}" presName="parTx" presStyleLbl="revTx" presStyleIdx="0" presStyleCnt="2">
        <dgm:presLayoutVars>
          <dgm:chMax val="0"/>
          <dgm:chPref val="0"/>
        </dgm:presLayoutVars>
      </dgm:prSet>
      <dgm:spPr/>
    </dgm:pt>
    <dgm:pt modelId="{DF58ACCC-DBF3-42F5-85B8-E6BA2392ADCE}" type="pres">
      <dgm:prSet presAssocID="{161D2518-464F-4A17-8116-4B92541543F8}" presName="sibTrans" presStyleCnt="0"/>
      <dgm:spPr/>
    </dgm:pt>
    <dgm:pt modelId="{6B860B41-5CE5-464B-BECF-CF6611927BCE}" type="pres">
      <dgm:prSet presAssocID="{3BFD6352-EA72-45EA-AAA1-A95CEC359E9C}" presName="compNode" presStyleCnt="0"/>
      <dgm:spPr/>
    </dgm:pt>
    <dgm:pt modelId="{72DEA59B-07F2-45BE-B493-773A3EF6F1D8}" type="pres">
      <dgm:prSet presAssocID="{3BFD6352-EA72-45EA-AAA1-A95CEC359E9C}" presName="bgRect" presStyleLbl="bgShp" presStyleIdx="1" presStyleCnt="2"/>
      <dgm:spPr/>
    </dgm:pt>
    <dgm:pt modelId="{43367AB6-83FD-410F-9B9B-95757A6B60EA}" type="pres">
      <dgm:prSet presAssocID="{3BFD6352-EA72-45EA-AAA1-A95CEC359E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C39988D9-3B8E-480E-9BE4-4CF3C64C949D}" type="pres">
      <dgm:prSet presAssocID="{3BFD6352-EA72-45EA-AAA1-A95CEC359E9C}" presName="spaceRect" presStyleCnt="0"/>
      <dgm:spPr/>
    </dgm:pt>
    <dgm:pt modelId="{5EE3E9FD-8540-4F67-B30C-42FED49E50C5}" type="pres">
      <dgm:prSet presAssocID="{3BFD6352-EA72-45EA-AAA1-A95CEC359E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ECE8F2B-0CEE-461D-B4F1-E380D32202D3}" type="presOf" srcId="{412F4E49-B9AD-4A11-82F1-60E289623F80}" destId="{2703D616-FF9D-41BB-9F8D-4768562AFACD}" srcOrd="0" destOrd="0" presId="urn:microsoft.com/office/officeart/2018/2/layout/IconVerticalSolidList"/>
    <dgm:cxn modelId="{4867C83D-EE1E-4D0E-974D-B71DACF4BF37}" type="presOf" srcId="{0C4B3672-DB2A-4211-AF8E-C18DF69DE87C}" destId="{5AD0998B-188A-4CA7-8897-8BE8F9ADC1EA}" srcOrd="0" destOrd="0" presId="urn:microsoft.com/office/officeart/2018/2/layout/IconVerticalSolidList"/>
    <dgm:cxn modelId="{4977BD8E-5BF1-42E2-86DB-B974D4126CC7}" srcId="{0C4B3672-DB2A-4211-AF8E-C18DF69DE87C}" destId="{412F4E49-B9AD-4A11-82F1-60E289623F80}" srcOrd="0" destOrd="0" parTransId="{3DC6FC44-DFD5-468B-83F6-7E0204D99E54}" sibTransId="{161D2518-464F-4A17-8116-4B92541543F8}"/>
    <dgm:cxn modelId="{12C86AC3-56D3-46F5-9B8F-C8869A0B440E}" type="presOf" srcId="{3BFD6352-EA72-45EA-AAA1-A95CEC359E9C}" destId="{5EE3E9FD-8540-4F67-B30C-42FED49E50C5}" srcOrd="0" destOrd="0" presId="urn:microsoft.com/office/officeart/2018/2/layout/IconVerticalSolidList"/>
    <dgm:cxn modelId="{5DFD85E9-AF6A-4460-84A6-E3C7B051F9FC}" srcId="{0C4B3672-DB2A-4211-AF8E-C18DF69DE87C}" destId="{3BFD6352-EA72-45EA-AAA1-A95CEC359E9C}" srcOrd="1" destOrd="0" parTransId="{50406918-3AEE-4B87-A388-8F877BC82B7E}" sibTransId="{48EA4A26-7BB7-4907-A458-8FFECD44E154}"/>
    <dgm:cxn modelId="{32846198-6CE9-467C-BD07-1F221226965E}" type="presParOf" srcId="{5AD0998B-188A-4CA7-8897-8BE8F9ADC1EA}" destId="{923E5E43-09F4-4B17-A267-907AE59BB2B6}" srcOrd="0" destOrd="0" presId="urn:microsoft.com/office/officeart/2018/2/layout/IconVerticalSolidList"/>
    <dgm:cxn modelId="{19D6A9EE-F848-45CF-B23D-30D9628C3D63}" type="presParOf" srcId="{923E5E43-09F4-4B17-A267-907AE59BB2B6}" destId="{AAD6C3BA-F405-4AC2-98E0-7F5DD7B76270}" srcOrd="0" destOrd="0" presId="urn:microsoft.com/office/officeart/2018/2/layout/IconVerticalSolidList"/>
    <dgm:cxn modelId="{2D0AA486-45E9-42A6-A417-654C02920F9B}" type="presParOf" srcId="{923E5E43-09F4-4B17-A267-907AE59BB2B6}" destId="{895B2FE5-B498-4FF1-BAC0-CD3D34C317FF}" srcOrd="1" destOrd="0" presId="urn:microsoft.com/office/officeart/2018/2/layout/IconVerticalSolidList"/>
    <dgm:cxn modelId="{6123093B-34A0-450F-B891-2E42AC6A865C}" type="presParOf" srcId="{923E5E43-09F4-4B17-A267-907AE59BB2B6}" destId="{01CCE691-E0C0-41A7-8FAD-F971DBC913AE}" srcOrd="2" destOrd="0" presId="urn:microsoft.com/office/officeart/2018/2/layout/IconVerticalSolidList"/>
    <dgm:cxn modelId="{F119C9F9-D3D5-4FDF-9BF7-6E8F69E6B377}" type="presParOf" srcId="{923E5E43-09F4-4B17-A267-907AE59BB2B6}" destId="{2703D616-FF9D-41BB-9F8D-4768562AFACD}" srcOrd="3" destOrd="0" presId="urn:microsoft.com/office/officeart/2018/2/layout/IconVerticalSolidList"/>
    <dgm:cxn modelId="{5F131270-FB23-4443-B89D-30B7949FCB3F}" type="presParOf" srcId="{5AD0998B-188A-4CA7-8897-8BE8F9ADC1EA}" destId="{DF58ACCC-DBF3-42F5-85B8-E6BA2392ADCE}" srcOrd="1" destOrd="0" presId="urn:microsoft.com/office/officeart/2018/2/layout/IconVerticalSolidList"/>
    <dgm:cxn modelId="{C056121C-2ADA-415A-A4B0-AF05D8A75AEC}" type="presParOf" srcId="{5AD0998B-188A-4CA7-8897-8BE8F9ADC1EA}" destId="{6B860B41-5CE5-464B-BECF-CF6611927BCE}" srcOrd="2" destOrd="0" presId="urn:microsoft.com/office/officeart/2018/2/layout/IconVerticalSolidList"/>
    <dgm:cxn modelId="{872FCBDF-5A11-4C86-A31E-765C6831130E}" type="presParOf" srcId="{6B860B41-5CE5-464B-BECF-CF6611927BCE}" destId="{72DEA59B-07F2-45BE-B493-773A3EF6F1D8}" srcOrd="0" destOrd="0" presId="urn:microsoft.com/office/officeart/2018/2/layout/IconVerticalSolidList"/>
    <dgm:cxn modelId="{92280BC1-FB5F-4744-B75C-92AB3601A998}" type="presParOf" srcId="{6B860B41-5CE5-464B-BECF-CF6611927BCE}" destId="{43367AB6-83FD-410F-9B9B-95757A6B60EA}" srcOrd="1" destOrd="0" presId="urn:microsoft.com/office/officeart/2018/2/layout/IconVerticalSolidList"/>
    <dgm:cxn modelId="{0A28991B-E625-4A77-BB75-ABA893B1B40E}" type="presParOf" srcId="{6B860B41-5CE5-464B-BECF-CF6611927BCE}" destId="{C39988D9-3B8E-480E-9BE4-4CF3C64C949D}" srcOrd="2" destOrd="0" presId="urn:microsoft.com/office/officeart/2018/2/layout/IconVerticalSolidList"/>
    <dgm:cxn modelId="{0905751B-63DA-46F3-91C8-0B237D13FC5F}" type="presParOf" srcId="{6B860B41-5CE5-464B-BECF-CF6611927BCE}" destId="{5EE3E9FD-8540-4F67-B30C-42FED49E50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8E601-3A54-4FCB-B028-B7C7BBBCA1F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FC9FB6-5B24-4A58-99EB-F9175DB9C37B}">
      <dgm:prSet custT="1"/>
      <dgm:spPr/>
      <dgm:t>
        <a:bodyPr/>
        <a:lstStyle/>
        <a:p>
          <a:pPr>
            <a:defRPr b="1"/>
          </a:pPr>
          <a:r>
            <a:rPr lang="en-US" sz="2000" dirty="0"/>
            <a:t>Ensure social distancing on buses and trains</a:t>
          </a:r>
        </a:p>
      </dgm:t>
    </dgm:pt>
    <dgm:pt modelId="{8879F20C-3310-441F-B260-F7B8E542D11D}" type="parTrans" cxnId="{02B3E4EE-6B3C-4F33-A840-571F642B049A}">
      <dgm:prSet/>
      <dgm:spPr/>
      <dgm:t>
        <a:bodyPr/>
        <a:lstStyle/>
        <a:p>
          <a:endParaRPr lang="en-US"/>
        </a:p>
      </dgm:t>
    </dgm:pt>
    <dgm:pt modelId="{FE66A748-FD4B-4A8D-ADCE-FB5C73522C97}" type="sibTrans" cxnId="{02B3E4EE-6B3C-4F33-A840-571F642B049A}">
      <dgm:prSet/>
      <dgm:spPr/>
      <dgm:t>
        <a:bodyPr/>
        <a:lstStyle/>
        <a:p>
          <a:endParaRPr lang="en-US"/>
        </a:p>
      </dgm:t>
    </dgm:pt>
    <dgm:pt modelId="{E686A9B9-3A91-41D8-BFB8-CB8EE30B297D}">
      <dgm:prSet custT="1"/>
      <dgm:spPr/>
      <dgm:t>
        <a:bodyPr/>
        <a:lstStyle/>
        <a:p>
          <a:r>
            <a:rPr lang="en-US" sz="1800" dirty="0"/>
            <a:t>Taped off seats to provide 6’ passenger separation</a:t>
          </a:r>
        </a:p>
      </dgm:t>
    </dgm:pt>
    <dgm:pt modelId="{C9913E12-D2C5-4E08-ACB0-40278A905C3A}" type="parTrans" cxnId="{5F3697DF-D9C2-4CF4-86F5-776E471ADAFF}">
      <dgm:prSet/>
      <dgm:spPr/>
      <dgm:t>
        <a:bodyPr/>
        <a:lstStyle/>
        <a:p>
          <a:endParaRPr lang="en-US"/>
        </a:p>
      </dgm:t>
    </dgm:pt>
    <dgm:pt modelId="{241943B3-B5BC-402F-A105-4D0C23464D76}" type="sibTrans" cxnId="{5F3697DF-D9C2-4CF4-86F5-776E471ADAFF}">
      <dgm:prSet/>
      <dgm:spPr/>
      <dgm:t>
        <a:bodyPr/>
        <a:lstStyle/>
        <a:p>
          <a:endParaRPr lang="en-US"/>
        </a:p>
      </dgm:t>
    </dgm:pt>
    <dgm:pt modelId="{8B71E6C4-57E2-4312-B767-D9E2AF92087C}">
      <dgm:prSet custT="1"/>
      <dgm:spPr/>
      <dgm:t>
        <a:bodyPr/>
        <a:lstStyle/>
        <a:p>
          <a:r>
            <a:rPr lang="en-US" sz="1800" dirty="0"/>
            <a:t>Enforced capacity restrictions on vehicles </a:t>
          </a:r>
        </a:p>
      </dgm:t>
    </dgm:pt>
    <dgm:pt modelId="{76A341DD-50D8-4A99-B3C8-3321E0A69622}" type="parTrans" cxnId="{0CCDA1CA-5867-423C-A34E-CA57B747DDBE}">
      <dgm:prSet/>
      <dgm:spPr/>
      <dgm:t>
        <a:bodyPr/>
        <a:lstStyle/>
        <a:p>
          <a:endParaRPr lang="en-US"/>
        </a:p>
      </dgm:t>
    </dgm:pt>
    <dgm:pt modelId="{166CC4FE-A4BE-4B1E-B93A-121C18BAEAA1}" type="sibTrans" cxnId="{0CCDA1CA-5867-423C-A34E-CA57B747DDBE}">
      <dgm:prSet/>
      <dgm:spPr/>
      <dgm:t>
        <a:bodyPr/>
        <a:lstStyle/>
        <a:p>
          <a:endParaRPr lang="en-US"/>
        </a:p>
      </dgm:t>
    </dgm:pt>
    <dgm:pt modelId="{6B9ABC6E-8AE7-433F-868B-11ADE5B8FF1F}">
      <dgm:prSet/>
      <dgm:spPr/>
      <dgm:t>
        <a:bodyPr/>
        <a:lstStyle/>
        <a:p>
          <a:pPr>
            <a:defRPr b="1"/>
          </a:pPr>
          <a:r>
            <a:rPr lang="en-US"/>
            <a:t>Reduce interaction between driver and passenger</a:t>
          </a:r>
        </a:p>
      </dgm:t>
    </dgm:pt>
    <dgm:pt modelId="{AB887CBB-3896-4BA6-9ABB-CC7FFEA6FA0D}" type="parTrans" cxnId="{7A8B163F-DCFC-453F-9879-22F060262C65}">
      <dgm:prSet/>
      <dgm:spPr/>
      <dgm:t>
        <a:bodyPr/>
        <a:lstStyle/>
        <a:p>
          <a:endParaRPr lang="en-US"/>
        </a:p>
      </dgm:t>
    </dgm:pt>
    <dgm:pt modelId="{71097D03-3778-42C7-BD69-D2C58D4186F2}" type="sibTrans" cxnId="{7A8B163F-DCFC-453F-9879-22F060262C65}">
      <dgm:prSet/>
      <dgm:spPr/>
      <dgm:t>
        <a:bodyPr/>
        <a:lstStyle/>
        <a:p>
          <a:endParaRPr lang="en-US"/>
        </a:p>
      </dgm:t>
    </dgm:pt>
    <dgm:pt modelId="{D3EBAD6D-3F67-491A-BE6E-F244671A4B02}">
      <dgm:prSet custT="1"/>
      <dgm:spPr/>
      <dgm:t>
        <a:bodyPr/>
        <a:lstStyle/>
        <a:p>
          <a:r>
            <a:rPr lang="en-US" sz="1800" dirty="0"/>
            <a:t>Fare collection suspended</a:t>
          </a:r>
        </a:p>
      </dgm:t>
    </dgm:pt>
    <dgm:pt modelId="{F42C884C-51ED-4893-B7B4-3F8BEB473312}" type="parTrans" cxnId="{0A801EA3-38C0-4F4E-B2B4-F03CD4071871}">
      <dgm:prSet/>
      <dgm:spPr/>
      <dgm:t>
        <a:bodyPr/>
        <a:lstStyle/>
        <a:p>
          <a:endParaRPr lang="en-US"/>
        </a:p>
      </dgm:t>
    </dgm:pt>
    <dgm:pt modelId="{57D16671-C6CC-47E0-AEBA-8033D2BC8A84}" type="sibTrans" cxnId="{0A801EA3-38C0-4F4E-B2B4-F03CD4071871}">
      <dgm:prSet/>
      <dgm:spPr/>
      <dgm:t>
        <a:bodyPr/>
        <a:lstStyle/>
        <a:p>
          <a:endParaRPr lang="en-US"/>
        </a:p>
      </dgm:t>
    </dgm:pt>
    <dgm:pt modelId="{DDEEBE6B-6EA8-4C6E-BA30-B53426DB17E1}">
      <dgm:prSet custT="1"/>
      <dgm:spPr/>
      <dgm:t>
        <a:bodyPr/>
        <a:lstStyle/>
        <a:p>
          <a:r>
            <a:rPr lang="en-US" sz="1800" dirty="0"/>
            <a:t>Boarding by rear doors only</a:t>
          </a:r>
        </a:p>
      </dgm:t>
    </dgm:pt>
    <dgm:pt modelId="{AEF1313F-2CEA-4FA1-9206-0423B985B022}" type="parTrans" cxnId="{5CEB3CA0-E07E-4F82-95CB-84D6124BDFB3}">
      <dgm:prSet/>
      <dgm:spPr/>
      <dgm:t>
        <a:bodyPr/>
        <a:lstStyle/>
        <a:p>
          <a:endParaRPr lang="en-US"/>
        </a:p>
      </dgm:t>
    </dgm:pt>
    <dgm:pt modelId="{0A6B1479-F9EB-4CC3-BFFA-A5BD880A9E69}" type="sibTrans" cxnId="{5CEB3CA0-E07E-4F82-95CB-84D6124BDFB3}">
      <dgm:prSet/>
      <dgm:spPr/>
      <dgm:t>
        <a:bodyPr/>
        <a:lstStyle/>
        <a:p>
          <a:endParaRPr lang="en-US"/>
        </a:p>
      </dgm:t>
    </dgm:pt>
    <dgm:pt modelId="{E110C87E-F182-43AE-A05D-3FC145FD4287}">
      <dgm:prSet/>
      <dgm:spPr/>
      <dgm:t>
        <a:bodyPr/>
        <a:lstStyle/>
        <a:p>
          <a:pPr>
            <a:defRPr b="1"/>
          </a:pPr>
          <a:r>
            <a:rPr lang="en-US"/>
            <a:t>Provide PPE to drivers (masks, gloves)</a:t>
          </a:r>
        </a:p>
      </dgm:t>
    </dgm:pt>
    <dgm:pt modelId="{D7D80950-AD3C-4A59-BD54-52FBF3747742}" type="parTrans" cxnId="{72F1A62C-30A3-4828-9743-8CE52917FDD0}">
      <dgm:prSet/>
      <dgm:spPr/>
      <dgm:t>
        <a:bodyPr/>
        <a:lstStyle/>
        <a:p>
          <a:endParaRPr lang="en-US"/>
        </a:p>
      </dgm:t>
    </dgm:pt>
    <dgm:pt modelId="{7EDB0A3F-E0C3-4EB0-96A1-80E3E550FD46}" type="sibTrans" cxnId="{72F1A62C-30A3-4828-9743-8CE52917FDD0}">
      <dgm:prSet/>
      <dgm:spPr/>
      <dgm:t>
        <a:bodyPr/>
        <a:lstStyle/>
        <a:p>
          <a:endParaRPr lang="en-US"/>
        </a:p>
      </dgm:t>
    </dgm:pt>
    <dgm:pt modelId="{067C0AAA-DF6F-49BD-A2C6-CEBF6586875B}">
      <dgm:prSet/>
      <dgm:spPr/>
      <dgm:t>
        <a:bodyPr/>
        <a:lstStyle/>
        <a:p>
          <a:pPr>
            <a:defRPr b="1"/>
          </a:pPr>
          <a:r>
            <a:rPr lang="en-US"/>
            <a:t>Enhanced cleaning of buses and trains</a:t>
          </a:r>
        </a:p>
      </dgm:t>
    </dgm:pt>
    <dgm:pt modelId="{B85E9039-2A1B-47E5-990C-5D061FF1E3D9}" type="parTrans" cxnId="{17255E0D-EAF6-4EF8-A17F-5D5CA9694A9F}">
      <dgm:prSet/>
      <dgm:spPr/>
      <dgm:t>
        <a:bodyPr/>
        <a:lstStyle/>
        <a:p>
          <a:endParaRPr lang="en-US"/>
        </a:p>
      </dgm:t>
    </dgm:pt>
    <dgm:pt modelId="{DEAD6FD8-739E-4B3B-8D72-1BBED3FB41ED}" type="sibTrans" cxnId="{17255E0D-EAF6-4EF8-A17F-5D5CA9694A9F}">
      <dgm:prSet/>
      <dgm:spPr/>
      <dgm:t>
        <a:bodyPr/>
        <a:lstStyle/>
        <a:p>
          <a:endParaRPr lang="en-US"/>
        </a:p>
      </dgm:t>
    </dgm:pt>
    <dgm:pt modelId="{90434C4C-A53B-4CD5-A9C2-A17B0C429239}">
      <dgm:prSet custT="1"/>
      <dgm:spPr/>
      <dgm:t>
        <a:bodyPr/>
        <a:lstStyle/>
        <a:p>
          <a:r>
            <a:rPr lang="en-US" sz="1800" dirty="0"/>
            <a:t>More frequent and deeper cleanings/disinfections</a:t>
          </a:r>
        </a:p>
      </dgm:t>
    </dgm:pt>
    <dgm:pt modelId="{A148A30B-029A-447A-800E-F96859214512}" type="parTrans" cxnId="{4D661EFB-A7F1-4E58-9CA0-6E2FEC840EAA}">
      <dgm:prSet/>
      <dgm:spPr/>
      <dgm:t>
        <a:bodyPr/>
        <a:lstStyle/>
        <a:p>
          <a:endParaRPr lang="en-US"/>
        </a:p>
      </dgm:t>
    </dgm:pt>
    <dgm:pt modelId="{B2F94F05-CCD4-4B13-B7FD-38A1661BD743}" type="sibTrans" cxnId="{4D661EFB-A7F1-4E58-9CA0-6E2FEC840EAA}">
      <dgm:prSet/>
      <dgm:spPr/>
      <dgm:t>
        <a:bodyPr/>
        <a:lstStyle/>
        <a:p>
          <a:endParaRPr lang="en-US"/>
        </a:p>
      </dgm:t>
    </dgm:pt>
    <dgm:pt modelId="{D15828F0-9A49-408B-A025-D07B5C36A66D}" type="pres">
      <dgm:prSet presAssocID="{33E8E601-3A54-4FCB-B028-B7C7BBBCA1F3}" presName="root" presStyleCnt="0">
        <dgm:presLayoutVars>
          <dgm:dir/>
          <dgm:resizeHandles val="exact"/>
        </dgm:presLayoutVars>
      </dgm:prSet>
      <dgm:spPr/>
    </dgm:pt>
    <dgm:pt modelId="{AE248804-03CF-466D-87AA-20AFDDFE5EF8}" type="pres">
      <dgm:prSet presAssocID="{47FC9FB6-5B24-4A58-99EB-F9175DB9C37B}" presName="compNode" presStyleCnt="0"/>
      <dgm:spPr/>
    </dgm:pt>
    <dgm:pt modelId="{C4F0DBEB-F8E3-4BDC-A0BA-1D247C38EA65}" type="pres">
      <dgm:prSet presAssocID="{47FC9FB6-5B24-4A58-99EB-F9175DB9C3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D1C9794C-B558-4C52-8D1E-2A834E3233CC}" type="pres">
      <dgm:prSet presAssocID="{47FC9FB6-5B24-4A58-99EB-F9175DB9C37B}" presName="iconSpace" presStyleCnt="0"/>
      <dgm:spPr/>
    </dgm:pt>
    <dgm:pt modelId="{671C61C8-CE16-4B93-B570-C6E363D7E58A}" type="pres">
      <dgm:prSet presAssocID="{47FC9FB6-5B24-4A58-99EB-F9175DB9C37B}" presName="parTx" presStyleLbl="revTx" presStyleIdx="0" presStyleCnt="8">
        <dgm:presLayoutVars>
          <dgm:chMax val="0"/>
          <dgm:chPref val="0"/>
        </dgm:presLayoutVars>
      </dgm:prSet>
      <dgm:spPr/>
    </dgm:pt>
    <dgm:pt modelId="{88B03892-2B70-475F-9CEE-8A04B83691A3}" type="pres">
      <dgm:prSet presAssocID="{47FC9FB6-5B24-4A58-99EB-F9175DB9C37B}" presName="txSpace" presStyleCnt="0"/>
      <dgm:spPr/>
    </dgm:pt>
    <dgm:pt modelId="{D8E4893B-8BE7-40BC-9991-EBAB96E5B7C7}" type="pres">
      <dgm:prSet presAssocID="{47FC9FB6-5B24-4A58-99EB-F9175DB9C37B}" presName="desTx" presStyleLbl="revTx" presStyleIdx="1" presStyleCnt="8">
        <dgm:presLayoutVars/>
      </dgm:prSet>
      <dgm:spPr/>
    </dgm:pt>
    <dgm:pt modelId="{DCE06141-595F-4DBA-AC88-6E767399AD58}" type="pres">
      <dgm:prSet presAssocID="{FE66A748-FD4B-4A8D-ADCE-FB5C73522C97}" presName="sibTrans" presStyleCnt="0"/>
      <dgm:spPr/>
    </dgm:pt>
    <dgm:pt modelId="{FB546BBA-C14A-4B1D-B602-06F9AEC2531D}" type="pres">
      <dgm:prSet presAssocID="{6B9ABC6E-8AE7-433F-868B-11ADE5B8FF1F}" presName="compNode" presStyleCnt="0"/>
      <dgm:spPr/>
    </dgm:pt>
    <dgm:pt modelId="{57663DE5-B21A-47F2-A048-06192E33932E}" type="pres">
      <dgm:prSet presAssocID="{6B9ABC6E-8AE7-433F-868B-11ADE5B8FF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E352AD6-D106-4016-B63C-DC0DEF77A0B3}" type="pres">
      <dgm:prSet presAssocID="{6B9ABC6E-8AE7-433F-868B-11ADE5B8FF1F}" presName="iconSpace" presStyleCnt="0"/>
      <dgm:spPr/>
    </dgm:pt>
    <dgm:pt modelId="{FA66D891-87FD-4756-A9DC-F168C0555B33}" type="pres">
      <dgm:prSet presAssocID="{6B9ABC6E-8AE7-433F-868B-11ADE5B8FF1F}" presName="parTx" presStyleLbl="revTx" presStyleIdx="2" presStyleCnt="8">
        <dgm:presLayoutVars>
          <dgm:chMax val="0"/>
          <dgm:chPref val="0"/>
        </dgm:presLayoutVars>
      </dgm:prSet>
      <dgm:spPr/>
    </dgm:pt>
    <dgm:pt modelId="{59ADFBC3-6076-4F9D-AA11-D721A4808E1D}" type="pres">
      <dgm:prSet presAssocID="{6B9ABC6E-8AE7-433F-868B-11ADE5B8FF1F}" presName="txSpace" presStyleCnt="0"/>
      <dgm:spPr/>
    </dgm:pt>
    <dgm:pt modelId="{55E59E3C-4449-4452-A1B9-AC80EA0044F7}" type="pres">
      <dgm:prSet presAssocID="{6B9ABC6E-8AE7-433F-868B-11ADE5B8FF1F}" presName="desTx" presStyleLbl="revTx" presStyleIdx="3" presStyleCnt="8">
        <dgm:presLayoutVars/>
      </dgm:prSet>
      <dgm:spPr/>
    </dgm:pt>
    <dgm:pt modelId="{61933975-7F33-400B-9BEB-4AF7EDEA1B17}" type="pres">
      <dgm:prSet presAssocID="{71097D03-3778-42C7-BD69-D2C58D4186F2}" presName="sibTrans" presStyleCnt="0"/>
      <dgm:spPr/>
    </dgm:pt>
    <dgm:pt modelId="{8B756DE3-4CFF-4BF8-8916-8BF8932EA892}" type="pres">
      <dgm:prSet presAssocID="{E110C87E-F182-43AE-A05D-3FC145FD4287}" presName="compNode" presStyleCnt="0"/>
      <dgm:spPr/>
    </dgm:pt>
    <dgm:pt modelId="{19643296-7071-4495-BA73-93C8DB85FF63}" type="pres">
      <dgm:prSet presAssocID="{E110C87E-F182-43AE-A05D-3FC145FD42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 Mask"/>
        </a:ext>
      </dgm:extLst>
    </dgm:pt>
    <dgm:pt modelId="{D3B1CDA5-616A-4C7C-8AF4-E9C0D6EB2DDE}" type="pres">
      <dgm:prSet presAssocID="{E110C87E-F182-43AE-A05D-3FC145FD4287}" presName="iconSpace" presStyleCnt="0"/>
      <dgm:spPr/>
    </dgm:pt>
    <dgm:pt modelId="{A4219385-E94F-4787-850A-C7A0718B7D25}" type="pres">
      <dgm:prSet presAssocID="{E110C87E-F182-43AE-A05D-3FC145FD4287}" presName="parTx" presStyleLbl="revTx" presStyleIdx="4" presStyleCnt="8">
        <dgm:presLayoutVars>
          <dgm:chMax val="0"/>
          <dgm:chPref val="0"/>
        </dgm:presLayoutVars>
      </dgm:prSet>
      <dgm:spPr/>
    </dgm:pt>
    <dgm:pt modelId="{D7CC3CFA-A2C3-4499-AA2C-AFF46DF6D50E}" type="pres">
      <dgm:prSet presAssocID="{E110C87E-F182-43AE-A05D-3FC145FD4287}" presName="txSpace" presStyleCnt="0"/>
      <dgm:spPr/>
    </dgm:pt>
    <dgm:pt modelId="{243B6F44-F4F9-49B2-8B09-B7963FDB4243}" type="pres">
      <dgm:prSet presAssocID="{E110C87E-F182-43AE-A05D-3FC145FD4287}" presName="desTx" presStyleLbl="revTx" presStyleIdx="5" presStyleCnt="8">
        <dgm:presLayoutVars/>
      </dgm:prSet>
      <dgm:spPr/>
    </dgm:pt>
    <dgm:pt modelId="{BD742136-4C5E-4250-ACDB-42DC392F3736}" type="pres">
      <dgm:prSet presAssocID="{7EDB0A3F-E0C3-4EB0-96A1-80E3E550FD46}" presName="sibTrans" presStyleCnt="0"/>
      <dgm:spPr/>
    </dgm:pt>
    <dgm:pt modelId="{14A0484B-572E-4DE6-96BB-51CB84BCA0B7}" type="pres">
      <dgm:prSet presAssocID="{067C0AAA-DF6F-49BD-A2C6-CEBF6586875B}" presName="compNode" presStyleCnt="0"/>
      <dgm:spPr/>
    </dgm:pt>
    <dgm:pt modelId="{B18C1164-FD13-4CD8-829F-CD628A172E11}" type="pres">
      <dgm:prSet presAssocID="{067C0AAA-DF6F-49BD-A2C6-CEBF658687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61FD7680-7C8D-4B55-9C6A-94B09E727B37}" type="pres">
      <dgm:prSet presAssocID="{067C0AAA-DF6F-49BD-A2C6-CEBF6586875B}" presName="iconSpace" presStyleCnt="0"/>
      <dgm:spPr/>
    </dgm:pt>
    <dgm:pt modelId="{3CE5C16F-8CA0-48DD-982C-DFD12BD90B5A}" type="pres">
      <dgm:prSet presAssocID="{067C0AAA-DF6F-49BD-A2C6-CEBF6586875B}" presName="parTx" presStyleLbl="revTx" presStyleIdx="6" presStyleCnt="8">
        <dgm:presLayoutVars>
          <dgm:chMax val="0"/>
          <dgm:chPref val="0"/>
        </dgm:presLayoutVars>
      </dgm:prSet>
      <dgm:spPr/>
    </dgm:pt>
    <dgm:pt modelId="{D7AAA378-E150-4C75-8BB2-759F8CFDCD3C}" type="pres">
      <dgm:prSet presAssocID="{067C0AAA-DF6F-49BD-A2C6-CEBF6586875B}" presName="txSpace" presStyleCnt="0"/>
      <dgm:spPr/>
    </dgm:pt>
    <dgm:pt modelId="{661B0367-0E12-40A5-B896-B3AA3307DD16}" type="pres">
      <dgm:prSet presAssocID="{067C0AAA-DF6F-49BD-A2C6-CEBF6586875B}" presName="desTx" presStyleLbl="revTx" presStyleIdx="7" presStyleCnt="8">
        <dgm:presLayoutVars/>
      </dgm:prSet>
      <dgm:spPr/>
    </dgm:pt>
  </dgm:ptLst>
  <dgm:cxnLst>
    <dgm:cxn modelId="{17255E0D-EAF6-4EF8-A17F-5D5CA9694A9F}" srcId="{33E8E601-3A54-4FCB-B028-B7C7BBBCA1F3}" destId="{067C0AAA-DF6F-49BD-A2C6-CEBF6586875B}" srcOrd="3" destOrd="0" parTransId="{B85E9039-2A1B-47E5-990C-5D061FF1E3D9}" sibTransId="{DEAD6FD8-739E-4B3B-8D72-1BBED3FB41ED}"/>
    <dgm:cxn modelId="{4119211F-7FD6-476F-9DE2-B3BF36135E08}" type="presOf" srcId="{067C0AAA-DF6F-49BD-A2C6-CEBF6586875B}" destId="{3CE5C16F-8CA0-48DD-982C-DFD12BD90B5A}" srcOrd="0" destOrd="0" presId="urn:microsoft.com/office/officeart/2018/2/layout/IconLabelDescriptionList"/>
    <dgm:cxn modelId="{72F1A62C-30A3-4828-9743-8CE52917FDD0}" srcId="{33E8E601-3A54-4FCB-B028-B7C7BBBCA1F3}" destId="{E110C87E-F182-43AE-A05D-3FC145FD4287}" srcOrd="2" destOrd="0" parTransId="{D7D80950-AD3C-4A59-BD54-52FBF3747742}" sibTransId="{7EDB0A3F-E0C3-4EB0-96A1-80E3E550FD46}"/>
    <dgm:cxn modelId="{7A8B163F-DCFC-453F-9879-22F060262C65}" srcId="{33E8E601-3A54-4FCB-B028-B7C7BBBCA1F3}" destId="{6B9ABC6E-8AE7-433F-868B-11ADE5B8FF1F}" srcOrd="1" destOrd="0" parTransId="{AB887CBB-3896-4BA6-9ABB-CC7FFEA6FA0D}" sibTransId="{71097D03-3778-42C7-BD69-D2C58D4186F2}"/>
    <dgm:cxn modelId="{4DF5554E-7B2A-4E87-B5C4-7EF6337EED50}" type="presOf" srcId="{8B71E6C4-57E2-4312-B767-D9E2AF92087C}" destId="{D8E4893B-8BE7-40BC-9991-EBAB96E5B7C7}" srcOrd="0" destOrd="1" presId="urn:microsoft.com/office/officeart/2018/2/layout/IconLabelDescriptionList"/>
    <dgm:cxn modelId="{3B90CC51-5E08-4F05-92DD-0C6102E4724C}" type="presOf" srcId="{E686A9B9-3A91-41D8-BFB8-CB8EE30B297D}" destId="{D8E4893B-8BE7-40BC-9991-EBAB96E5B7C7}" srcOrd="0" destOrd="0" presId="urn:microsoft.com/office/officeart/2018/2/layout/IconLabelDescriptionList"/>
    <dgm:cxn modelId="{D3F88D76-7D0F-4128-9FA6-7BF035502016}" type="presOf" srcId="{33E8E601-3A54-4FCB-B028-B7C7BBBCA1F3}" destId="{D15828F0-9A49-408B-A025-D07B5C36A66D}" srcOrd="0" destOrd="0" presId="urn:microsoft.com/office/officeart/2018/2/layout/IconLabelDescriptionList"/>
    <dgm:cxn modelId="{90A5B07B-30C9-46C3-8940-C953063C8E18}" type="presOf" srcId="{6B9ABC6E-8AE7-433F-868B-11ADE5B8FF1F}" destId="{FA66D891-87FD-4756-A9DC-F168C0555B33}" srcOrd="0" destOrd="0" presId="urn:microsoft.com/office/officeart/2018/2/layout/IconLabelDescriptionList"/>
    <dgm:cxn modelId="{8EFBE77D-2968-4F42-97D9-9E77B0FA1D85}" type="presOf" srcId="{47FC9FB6-5B24-4A58-99EB-F9175DB9C37B}" destId="{671C61C8-CE16-4B93-B570-C6E363D7E58A}" srcOrd="0" destOrd="0" presId="urn:microsoft.com/office/officeart/2018/2/layout/IconLabelDescriptionList"/>
    <dgm:cxn modelId="{3BC41386-3056-439E-B92B-062CAADC4937}" type="presOf" srcId="{DDEEBE6B-6EA8-4C6E-BA30-B53426DB17E1}" destId="{55E59E3C-4449-4452-A1B9-AC80EA0044F7}" srcOrd="0" destOrd="1" presId="urn:microsoft.com/office/officeart/2018/2/layout/IconLabelDescriptionList"/>
    <dgm:cxn modelId="{5CEB3CA0-E07E-4F82-95CB-84D6124BDFB3}" srcId="{6B9ABC6E-8AE7-433F-868B-11ADE5B8FF1F}" destId="{DDEEBE6B-6EA8-4C6E-BA30-B53426DB17E1}" srcOrd="1" destOrd="0" parTransId="{AEF1313F-2CEA-4FA1-9206-0423B985B022}" sibTransId="{0A6B1479-F9EB-4CC3-BFFA-A5BD880A9E69}"/>
    <dgm:cxn modelId="{0A801EA3-38C0-4F4E-B2B4-F03CD4071871}" srcId="{6B9ABC6E-8AE7-433F-868B-11ADE5B8FF1F}" destId="{D3EBAD6D-3F67-491A-BE6E-F244671A4B02}" srcOrd="0" destOrd="0" parTransId="{F42C884C-51ED-4893-B7B4-3F8BEB473312}" sibTransId="{57D16671-C6CC-47E0-AEBA-8033D2BC8A84}"/>
    <dgm:cxn modelId="{C9824BB3-B612-4B69-B05E-B53BC76F7D51}" type="presOf" srcId="{D3EBAD6D-3F67-491A-BE6E-F244671A4B02}" destId="{55E59E3C-4449-4452-A1B9-AC80EA0044F7}" srcOrd="0" destOrd="0" presId="urn:microsoft.com/office/officeart/2018/2/layout/IconLabelDescriptionList"/>
    <dgm:cxn modelId="{0CCDA1CA-5867-423C-A34E-CA57B747DDBE}" srcId="{47FC9FB6-5B24-4A58-99EB-F9175DB9C37B}" destId="{8B71E6C4-57E2-4312-B767-D9E2AF92087C}" srcOrd="1" destOrd="0" parTransId="{76A341DD-50D8-4A99-B3C8-3321E0A69622}" sibTransId="{166CC4FE-A4BE-4B1E-B93A-121C18BAEAA1}"/>
    <dgm:cxn modelId="{3A733FCB-DE5A-432C-9D9A-E2D5BEA95A0F}" type="presOf" srcId="{90434C4C-A53B-4CD5-A9C2-A17B0C429239}" destId="{661B0367-0E12-40A5-B896-B3AA3307DD16}" srcOrd="0" destOrd="0" presId="urn:microsoft.com/office/officeart/2018/2/layout/IconLabelDescriptionList"/>
    <dgm:cxn modelId="{5F3697DF-D9C2-4CF4-86F5-776E471ADAFF}" srcId="{47FC9FB6-5B24-4A58-99EB-F9175DB9C37B}" destId="{E686A9B9-3A91-41D8-BFB8-CB8EE30B297D}" srcOrd="0" destOrd="0" parTransId="{C9913E12-D2C5-4E08-ACB0-40278A905C3A}" sibTransId="{241943B3-B5BC-402F-A105-4D0C23464D76}"/>
    <dgm:cxn modelId="{A87C7EEE-1010-4CB0-86D8-31DC6D0C0CDB}" type="presOf" srcId="{E110C87E-F182-43AE-A05D-3FC145FD4287}" destId="{A4219385-E94F-4787-850A-C7A0718B7D25}" srcOrd="0" destOrd="0" presId="urn:microsoft.com/office/officeart/2018/2/layout/IconLabelDescriptionList"/>
    <dgm:cxn modelId="{02B3E4EE-6B3C-4F33-A840-571F642B049A}" srcId="{33E8E601-3A54-4FCB-B028-B7C7BBBCA1F3}" destId="{47FC9FB6-5B24-4A58-99EB-F9175DB9C37B}" srcOrd="0" destOrd="0" parTransId="{8879F20C-3310-441F-B260-F7B8E542D11D}" sibTransId="{FE66A748-FD4B-4A8D-ADCE-FB5C73522C97}"/>
    <dgm:cxn modelId="{4D661EFB-A7F1-4E58-9CA0-6E2FEC840EAA}" srcId="{067C0AAA-DF6F-49BD-A2C6-CEBF6586875B}" destId="{90434C4C-A53B-4CD5-A9C2-A17B0C429239}" srcOrd="0" destOrd="0" parTransId="{A148A30B-029A-447A-800E-F96859214512}" sibTransId="{B2F94F05-CCD4-4B13-B7FD-38A1661BD743}"/>
    <dgm:cxn modelId="{57A01528-6DF2-4E38-B414-514CD00364DB}" type="presParOf" srcId="{D15828F0-9A49-408B-A025-D07B5C36A66D}" destId="{AE248804-03CF-466D-87AA-20AFDDFE5EF8}" srcOrd="0" destOrd="0" presId="urn:microsoft.com/office/officeart/2018/2/layout/IconLabelDescriptionList"/>
    <dgm:cxn modelId="{B6C39B69-BF8A-432E-901C-3BB2955E370C}" type="presParOf" srcId="{AE248804-03CF-466D-87AA-20AFDDFE5EF8}" destId="{C4F0DBEB-F8E3-4BDC-A0BA-1D247C38EA65}" srcOrd="0" destOrd="0" presId="urn:microsoft.com/office/officeart/2018/2/layout/IconLabelDescriptionList"/>
    <dgm:cxn modelId="{40ABCD7A-CCA0-4AE2-9652-F90984020F99}" type="presParOf" srcId="{AE248804-03CF-466D-87AA-20AFDDFE5EF8}" destId="{D1C9794C-B558-4C52-8D1E-2A834E3233CC}" srcOrd="1" destOrd="0" presId="urn:microsoft.com/office/officeart/2018/2/layout/IconLabelDescriptionList"/>
    <dgm:cxn modelId="{8536C80D-047E-4C5B-87D8-BF8C3BC74787}" type="presParOf" srcId="{AE248804-03CF-466D-87AA-20AFDDFE5EF8}" destId="{671C61C8-CE16-4B93-B570-C6E363D7E58A}" srcOrd="2" destOrd="0" presId="urn:microsoft.com/office/officeart/2018/2/layout/IconLabelDescriptionList"/>
    <dgm:cxn modelId="{95F51619-E76D-4611-B4CA-E4B746199EA4}" type="presParOf" srcId="{AE248804-03CF-466D-87AA-20AFDDFE5EF8}" destId="{88B03892-2B70-475F-9CEE-8A04B83691A3}" srcOrd="3" destOrd="0" presId="urn:microsoft.com/office/officeart/2018/2/layout/IconLabelDescriptionList"/>
    <dgm:cxn modelId="{F69BA315-99C9-42EB-8EEC-4008073F0849}" type="presParOf" srcId="{AE248804-03CF-466D-87AA-20AFDDFE5EF8}" destId="{D8E4893B-8BE7-40BC-9991-EBAB96E5B7C7}" srcOrd="4" destOrd="0" presId="urn:microsoft.com/office/officeart/2018/2/layout/IconLabelDescriptionList"/>
    <dgm:cxn modelId="{EB15A707-F363-4CC0-B9F0-53BEB70C01B3}" type="presParOf" srcId="{D15828F0-9A49-408B-A025-D07B5C36A66D}" destId="{DCE06141-595F-4DBA-AC88-6E767399AD58}" srcOrd="1" destOrd="0" presId="urn:microsoft.com/office/officeart/2018/2/layout/IconLabelDescriptionList"/>
    <dgm:cxn modelId="{4682D956-6273-4B8E-80C6-C2C354DD9AFB}" type="presParOf" srcId="{D15828F0-9A49-408B-A025-D07B5C36A66D}" destId="{FB546BBA-C14A-4B1D-B602-06F9AEC2531D}" srcOrd="2" destOrd="0" presId="urn:microsoft.com/office/officeart/2018/2/layout/IconLabelDescriptionList"/>
    <dgm:cxn modelId="{FFFE490A-1B47-4A1B-A2A5-A95BBC370BDA}" type="presParOf" srcId="{FB546BBA-C14A-4B1D-B602-06F9AEC2531D}" destId="{57663DE5-B21A-47F2-A048-06192E33932E}" srcOrd="0" destOrd="0" presId="urn:microsoft.com/office/officeart/2018/2/layout/IconLabelDescriptionList"/>
    <dgm:cxn modelId="{7C400257-F2E4-4502-9066-73DCBAD503F9}" type="presParOf" srcId="{FB546BBA-C14A-4B1D-B602-06F9AEC2531D}" destId="{9E352AD6-D106-4016-B63C-DC0DEF77A0B3}" srcOrd="1" destOrd="0" presId="urn:microsoft.com/office/officeart/2018/2/layout/IconLabelDescriptionList"/>
    <dgm:cxn modelId="{69C254A2-9AB1-4BC8-8120-FB08F5BFFEC2}" type="presParOf" srcId="{FB546BBA-C14A-4B1D-B602-06F9AEC2531D}" destId="{FA66D891-87FD-4756-A9DC-F168C0555B33}" srcOrd="2" destOrd="0" presId="urn:microsoft.com/office/officeart/2018/2/layout/IconLabelDescriptionList"/>
    <dgm:cxn modelId="{8F1A58C4-24CF-44F3-83B9-71D039405B88}" type="presParOf" srcId="{FB546BBA-C14A-4B1D-B602-06F9AEC2531D}" destId="{59ADFBC3-6076-4F9D-AA11-D721A4808E1D}" srcOrd="3" destOrd="0" presId="urn:microsoft.com/office/officeart/2018/2/layout/IconLabelDescriptionList"/>
    <dgm:cxn modelId="{D2A149E3-7E6B-4FAB-9829-357E2FFCACDC}" type="presParOf" srcId="{FB546BBA-C14A-4B1D-B602-06F9AEC2531D}" destId="{55E59E3C-4449-4452-A1B9-AC80EA0044F7}" srcOrd="4" destOrd="0" presId="urn:microsoft.com/office/officeart/2018/2/layout/IconLabelDescriptionList"/>
    <dgm:cxn modelId="{8FCD86A5-A13D-4EA7-B35E-5132F45B43C8}" type="presParOf" srcId="{D15828F0-9A49-408B-A025-D07B5C36A66D}" destId="{61933975-7F33-400B-9BEB-4AF7EDEA1B17}" srcOrd="3" destOrd="0" presId="urn:microsoft.com/office/officeart/2018/2/layout/IconLabelDescriptionList"/>
    <dgm:cxn modelId="{583F45E2-EE09-40A5-A4EC-851779FD6954}" type="presParOf" srcId="{D15828F0-9A49-408B-A025-D07B5C36A66D}" destId="{8B756DE3-4CFF-4BF8-8916-8BF8932EA892}" srcOrd="4" destOrd="0" presId="urn:microsoft.com/office/officeart/2018/2/layout/IconLabelDescriptionList"/>
    <dgm:cxn modelId="{35AEFBA6-4048-4C9A-BAA8-22161CB1593F}" type="presParOf" srcId="{8B756DE3-4CFF-4BF8-8916-8BF8932EA892}" destId="{19643296-7071-4495-BA73-93C8DB85FF63}" srcOrd="0" destOrd="0" presId="urn:microsoft.com/office/officeart/2018/2/layout/IconLabelDescriptionList"/>
    <dgm:cxn modelId="{C632B1D9-363F-4326-AE7A-3097F85578D2}" type="presParOf" srcId="{8B756DE3-4CFF-4BF8-8916-8BF8932EA892}" destId="{D3B1CDA5-616A-4C7C-8AF4-E9C0D6EB2DDE}" srcOrd="1" destOrd="0" presId="urn:microsoft.com/office/officeart/2018/2/layout/IconLabelDescriptionList"/>
    <dgm:cxn modelId="{C6ABAB96-BAE8-44BA-8672-0E9ED4ABE35C}" type="presParOf" srcId="{8B756DE3-4CFF-4BF8-8916-8BF8932EA892}" destId="{A4219385-E94F-4787-850A-C7A0718B7D25}" srcOrd="2" destOrd="0" presId="urn:microsoft.com/office/officeart/2018/2/layout/IconLabelDescriptionList"/>
    <dgm:cxn modelId="{E0C74EED-0678-4E3D-8AB9-27A47EF9A56B}" type="presParOf" srcId="{8B756DE3-4CFF-4BF8-8916-8BF8932EA892}" destId="{D7CC3CFA-A2C3-4499-AA2C-AFF46DF6D50E}" srcOrd="3" destOrd="0" presId="urn:microsoft.com/office/officeart/2018/2/layout/IconLabelDescriptionList"/>
    <dgm:cxn modelId="{31264D65-783A-4E6C-9CF6-14E60F0004FA}" type="presParOf" srcId="{8B756DE3-4CFF-4BF8-8916-8BF8932EA892}" destId="{243B6F44-F4F9-49B2-8B09-B7963FDB4243}" srcOrd="4" destOrd="0" presId="urn:microsoft.com/office/officeart/2018/2/layout/IconLabelDescriptionList"/>
    <dgm:cxn modelId="{4E3FFF85-8EFB-45A5-8956-983C3C4718A7}" type="presParOf" srcId="{D15828F0-9A49-408B-A025-D07B5C36A66D}" destId="{BD742136-4C5E-4250-ACDB-42DC392F3736}" srcOrd="5" destOrd="0" presId="urn:microsoft.com/office/officeart/2018/2/layout/IconLabelDescriptionList"/>
    <dgm:cxn modelId="{75501B73-67F8-457B-AF1C-479052BC922F}" type="presParOf" srcId="{D15828F0-9A49-408B-A025-D07B5C36A66D}" destId="{14A0484B-572E-4DE6-96BB-51CB84BCA0B7}" srcOrd="6" destOrd="0" presId="urn:microsoft.com/office/officeart/2018/2/layout/IconLabelDescriptionList"/>
    <dgm:cxn modelId="{02DD914F-5A13-4F30-9A86-80D71F643545}" type="presParOf" srcId="{14A0484B-572E-4DE6-96BB-51CB84BCA0B7}" destId="{B18C1164-FD13-4CD8-829F-CD628A172E11}" srcOrd="0" destOrd="0" presId="urn:microsoft.com/office/officeart/2018/2/layout/IconLabelDescriptionList"/>
    <dgm:cxn modelId="{90035B7E-E965-4A63-B8E1-520B7087FCC9}" type="presParOf" srcId="{14A0484B-572E-4DE6-96BB-51CB84BCA0B7}" destId="{61FD7680-7C8D-4B55-9C6A-94B09E727B37}" srcOrd="1" destOrd="0" presId="urn:microsoft.com/office/officeart/2018/2/layout/IconLabelDescriptionList"/>
    <dgm:cxn modelId="{0DD1C00F-9E4F-40C5-B691-D0E38B991D48}" type="presParOf" srcId="{14A0484B-572E-4DE6-96BB-51CB84BCA0B7}" destId="{3CE5C16F-8CA0-48DD-982C-DFD12BD90B5A}" srcOrd="2" destOrd="0" presId="urn:microsoft.com/office/officeart/2018/2/layout/IconLabelDescriptionList"/>
    <dgm:cxn modelId="{40172DD0-9569-495F-BE5F-4B6315B4ABBF}" type="presParOf" srcId="{14A0484B-572E-4DE6-96BB-51CB84BCA0B7}" destId="{D7AAA378-E150-4C75-8BB2-759F8CFDCD3C}" srcOrd="3" destOrd="0" presId="urn:microsoft.com/office/officeart/2018/2/layout/IconLabelDescriptionList"/>
    <dgm:cxn modelId="{8A86E5C7-C700-4C0F-9E48-D79552966532}" type="presParOf" srcId="{14A0484B-572E-4DE6-96BB-51CB84BCA0B7}" destId="{661B0367-0E12-40A5-B896-B3AA3307DD1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6B544-E2E5-460F-B214-5EB6C4711D8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915A1A-03C9-4D2B-A808-35ADA7B389C6}">
      <dgm:prSet/>
      <dgm:spPr/>
      <dgm:t>
        <a:bodyPr/>
        <a:lstStyle/>
        <a:p>
          <a:pPr>
            <a:defRPr cap="all"/>
          </a:pPr>
          <a:r>
            <a:rPr lang="en-US"/>
            <a:t>Commute with Confidence Website and Guide</a:t>
          </a:r>
        </a:p>
      </dgm:t>
    </dgm:pt>
    <dgm:pt modelId="{D3FBB160-A938-4408-9AF8-EFF25ECD22FE}" type="parTrans" cxnId="{6C3A4272-800D-4D16-960F-BD8244D728A9}">
      <dgm:prSet/>
      <dgm:spPr/>
      <dgm:t>
        <a:bodyPr/>
        <a:lstStyle/>
        <a:p>
          <a:endParaRPr lang="en-US"/>
        </a:p>
      </dgm:t>
    </dgm:pt>
    <dgm:pt modelId="{61D37E65-364D-465A-B4D6-F87E62317C1E}" type="sibTrans" cxnId="{6C3A4272-800D-4D16-960F-BD8244D728A9}">
      <dgm:prSet/>
      <dgm:spPr/>
      <dgm:t>
        <a:bodyPr/>
        <a:lstStyle/>
        <a:p>
          <a:endParaRPr lang="en-US"/>
        </a:p>
      </dgm:t>
    </dgm:pt>
    <dgm:pt modelId="{E7C9EF2A-CCF7-4B79-80EF-EE377FE4D8B7}">
      <dgm:prSet/>
      <dgm:spPr/>
      <dgm:t>
        <a:bodyPr/>
        <a:lstStyle/>
        <a:p>
          <a:pPr>
            <a:defRPr cap="all"/>
          </a:pPr>
          <a:r>
            <a:rPr lang="en-US"/>
            <a:t>METRO Fact Sheet Bus and Rail</a:t>
          </a:r>
        </a:p>
      </dgm:t>
    </dgm:pt>
    <dgm:pt modelId="{FC381766-F14A-4A19-AD44-57BC80B41B75}" type="parTrans" cxnId="{CD7E6B5D-54E2-47B8-9614-B711F82F1023}">
      <dgm:prSet/>
      <dgm:spPr/>
      <dgm:t>
        <a:bodyPr/>
        <a:lstStyle/>
        <a:p>
          <a:endParaRPr lang="en-US"/>
        </a:p>
      </dgm:t>
    </dgm:pt>
    <dgm:pt modelId="{1289DC94-9AF6-4659-BFA7-A54001B7523F}" type="sibTrans" cxnId="{CD7E6B5D-54E2-47B8-9614-B711F82F1023}">
      <dgm:prSet/>
      <dgm:spPr/>
      <dgm:t>
        <a:bodyPr/>
        <a:lstStyle/>
        <a:p>
          <a:endParaRPr lang="en-US"/>
        </a:p>
      </dgm:t>
    </dgm:pt>
    <dgm:pt modelId="{188E83CE-03F9-40D5-AFE1-7827197E1D88}">
      <dgm:prSet/>
      <dgm:spPr/>
      <dgm:t>
        <a:bodyPr/>
        <a:lstStyle/>
        <a:p>
          <a:pPr>
            <a:defRPr cap="all"/>
          </a:pPr>
          <a:r>
            <a:rPr lang="en-US"/>
            <a:t>METRO Fact Sheet Vanpool</a:t>
          </a:r>
        </a:p>
      </dgm:t>
    </dgm:pt>
    <dgm:pt modelId="{DED9F02C-B44F-4542-A170-92ABDADE3272}" type="parTrans" cxnId="{C9E75A46-612B-4C2D-B67E-A4F1A03C8FA8}">
      <dgm:prSet/>
      <dgm:spPr/>
      <dgm:t>
        <a:bodyPr/>
        <a:lstStyle/>
        <a:p>
          <a:endParaRPr lang="en-US"/>
        </a:p>
      </dgm:t>
    </dgm:pt>
    <dgm:pt modelId="{DA1490D5-47B0-4270-B43C-BB86FC2691D1}" type="sibTrans" cxnId="{C9E75A46-612B-4C2D-B67E-A4F1A03C8FA8}">
      <dgm:prSet/>
      <dgm:spPr/>
      <dgm:t>
        <a:bodyPr/>
        <a:lstStyle/>
        <a:p>
          <a:endParaRPr lang="en-US"/>
        </a:p>
      </dgm:t>
    </dgm:pt>
    <dgm:pt modelId="{47F9F3F7-A50C-4294-9332-17D99A70533A}" type="pres">
      <dgm:prSet presAssocID="{AE36B544-E2E5-460F-B214-5EB6C4711D83}" presName="root" presStyleCnt="0">
        <dgm:presLayoutVars>
          <dgm:dir/>
          <dgm:resizeHandles val="exact"/>
        </dgm:presLayoutVars>
      </dgm:prSet>
      <dgm:spPr/>
    </dgm:pt>
    <dgm:pt modelId="{AE234EEA-C29E-422C-A1A5-3CB3C001BDC9}" type="pres">
      <dgm:prSet presAssocID="{80915A1A-03C9-4D2B-A808-35ADA7B389C6}" presName="compNode" presStyleCnt="0"/>
      <dgm:spPr/>
    </dgm:pt>
    <dgm:pt modelId="{75EC3956-10C9-4FC2-A984-88AE631F0B04}" type="pres">
      <dgm:prSet presAssocID="{80915A1A-03C9-4D2B-A808-35ADA7B389C6}" presName="iconBgRect" presStyleLbl="bgShp" presStyleIdx="0" presStyleCnt="3"/>
      <dgm:spPr/>
    </dgm:pt>
    <dgm:pt modelId="{00338491-1D6E-405C-A0FC-CCFD756B6144}" type="pres">
      <dgm:prSet presAssocID="{80915A1A-03C9-4D2B-A808-35ADA7B389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B92788C0-D00B-48EC-8653-C4466CC3AA39}" type="pres">
      <dgm:prSet presAssocID="{80915A1A-03C9-4D2B-A808-35ADA7B389C6}" presName="spaceRect" presStyleCnt="0"/>
      <dgm:spPr/>
    </dgm:pt>
    <dgm:pt modelId="{8A0B737E-B6E7-4BF0-99FD-CDFFFB12F7A7}" type="pres">
      <dgm:prSet presAssocID="{80915A1A-03C9-4D2B-A808-35ADA7B389C6}" presName="textRect" presStyleLbl="revTx" presStyleIdx="0" presStyleCnt="3">
        <dgm:presLayoutVars>
          <dgm:chMax val="1"/>
          <dgm:chPref val="1"/>
        </dgm:presLayoutVars>
      </dgm:prSet>
      <dgm:spPr/>
    </dgm:pt>
    <dgm:pt modelId="{CA22BF72-458D-4702-8267-322262E963E0}" type="pres">
      <dgm:prSet presAssocID="{61D37E65-364D-465A-B4D6-F87E62317C1E}" presName="sibTrans" presStyleCnt="0"/>
      <dgm:spPr/>
    </dgm:pt>
    <dgm:pt modelId="{9BC834C8-2505-45A6-858C-B08E8C4618EF}" type="pres">
      <dgm:prSet presAssocID="{E7C9EF2A-CCF7-4B79-80EF-EE377FE4D8B7}" presName="compNode" presStyleCnt="0"/>
      <dgm:spPr/>
    </dgm:pt>
    <dgm:pt modelId="{741E0F4B-6BB8-42D9-BC0D-F4A6A961D3E5}" type="pres">
      <dgm:prSet presAssocID="{E7C9EF2A-CCF7-4B79-80EF-EE377FE4D8B7}" presName="iconBgRect" presStyleLbl="bgShp" presStyleIdx="1" presStyleCnt="3"/>
      <dgm:spPr/>
    </dgm:pt>
    <dgm:pt modelId="{A0C97524-60AF-456A-9BB7-73F6AEC497A2}" type="pres">
      <dgm:prSet presAssocID="{E7C9EF2A-CCF7-4B79-80EF-EE377FE4D8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64CD1903-62C7-49F6-8EF5-D145D54998FA}" type="pres">
      <dgm:prSet presAssocID="{E7C9EF2A-CCF7-4B79-80EF-EE377FE4D8B7}" presName="spaceRect" presStyleCnt="0"/>
      <dgm:spPr/>
    </dgm:pt>
    <dgm:pt modelId="{4806AD3C-4677-4778-BAC8-E52A57AD6725}" type="pres">
      <dgm:prSet presAssocID="{E7C9EF2A-CCF7-4B79-80EF-EE377FE4D8B7}" presName="textRect" presStyleLbl="revTx" presStyleIdx="1" presStyleCnt="3">
        <dgm:presLayoutVars>
          <dgm:chMax val="1"/>
          <dgm:chPref val="1"/>
        </dgm:presLayoutVars>
      </dgm:prSet>
      <dgm:spPr/>
    </dgm:pt>
    <dgm:pt modelId="{2B46CFAA-BAD9-4BCE-A1CE-969E188A0655}" type="pres">
      <dgm:prSet presAssocID="{1289DC94-9AF6-4659-BFA7-A54001B7523F}" presName="sibTrans" presStyleCnt="0"/>
      <dgm:spPr/>
    </dgm:pt>
    <dgm:pt modelId="{40021CB0-DA9D-4DA2-91CA-5DD0DD48813D}" type="pres">
      <dgm:prSet presAssocID="{188E83CE-03F9-40D5-AFE1-7827197E1D88}" presName="compNode" presStyleCnt="0"/>
      <dgm:spPr/>
    </dgm:pt>
    <dgm:pt modelId="{76C93204-31F2-49B2-85B9-4AAFD2EB0BE0}" type="pres">
      <dgm:prSet presAssocID="{188E83CE-03F9-40D5-AFE1-7827197E1D88}" presName="iconBgRect" presStyleLbl="bgShp" presStyleIdx="2" presStyleCnt="3"/>
      <dgm:spPr/>
    </dgm:pt>
    <dgm:pt modelId="{99618A28-FC6B-4C36-9277-B22792F24A18}" type="pres">
      <dgm:prSet presAssocID="{188E83CE-03F9-40D5-AFE1-7827197E1D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A13876F-D7EF-4902-9489-25CD588A7FC5}" type="pres">
      <dgm:prSet presAssocID="{188E83CE-03F9-40D5-AFE1-7827197E1D88}" presName="spaceRect" presStyleCnt="0"/>
      <dgm:spPr/>
    </dgm:pt>
    <dgm:pt modelId="{1D06D562-202F-4354-96D1-6FE1FD0966AE}" type="pres">
      <dgm:prSet presAssocID="{188E83CE-03F9-40D5-AFE1-7827197E1D8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D7E6B5D-54E2-47B8-9614-B711F82F1023}" srcId="{AE36B544-E2E5-460F-B214-5EB6C4711D83}" destId="{E7C9EF2A-CCF7-4B79-80EF-EE377FE4D8B7}" srcOrd="1" destOrd="0" parTransId="{FC381766-F14A-4A19-AD44-57BC80B41B75}" sibTransId="{1289DC94-9AF6-4659-BFA7-A54001B7523F}"/>
    <dgm:cxn modelId="{C9E75A46-612B-4C2D-B67E-A4F1A03C8FA8}" srcId="{AE36B544-E2E5-460F-B214-5EB6C4711D83}" destId="{188E83CE-03F9-40D5-AFE1-7827197E1D88}" srcOrd="2" destOrd="0" parTransId="{DED9F02C-B44F-4542-A170-92ABDADE3272}" sibTransId="{DA1490D5-47B0-4270-B43C-BB86FC2691D1}"/>
    <dgm:cxn modelId="{74396048-20B1-450B-A10D-2512F990AB59}" type="presOf" srcId="{188E83CE-03F9-40D5-AFE1-7827197E1D88}" destId="{1D06D562-202F-4354-96D1-6FE1FD0966AE}" srcOrd="0" destOrd="0" presId="urn:microsoft.com/office/officeart/2018/5/layout/IconCircleLabelList"/>
    <dgm:cxn modelId="{6C3A4272-800D-4D16-960F-BD8244D728A9}" srcId="{AE36B544-E2E5-460F-B214-5EB6C4711D83}" destId="{80915A1A-03C9-4D2B-A808-35ADA7B389C6}" srcOrd="0" destOrd="0" parTransId="{D3FBB160-A938-4408-9AF8-EFF25ECD22FE}" sibTransId="{61D37E65-364D-465A-B4D6-F87E62317C1E}"/>
    <dgm:cxn modelId="{1A4D0192-0791-4475-A184-0B24F4A945E3}" type="presOf" srcId="{AE36B544-E2E5-460F-B214-5EB6C4711D83}" destId="{47F9F3F7-A50C-4294-9332-17D99A70533A}" srcOrd="0" destOrd="0" presId="urn:microsoft.com/office/officeart/2018/5/layout/IconCircleLabelList"/>
    <dgm:cxn modelId="{F683C6D2-CBEE-49E6-8B9A-7A43F09E9CD5}" type="presOf" srcId="{E7C9EF2A-CCF7-4B79-80EF-EE377FE4D8B7}" destId="{4806AD3C-4677-4778-BAC8-E52A57AD6725}" srcOrd="0" destOrd="0" presId="urn:microsoft.com/office/officeart/2018/5/layout/IconCircleLabelList"/>
    <dgm:cxn modelId="{E8E926D4-EEDA-499B-B4F8-549AECCA644B}" type="presOf" srcId="{80915A1A-03C9-4D2B-A808-35ADA7B389C6}" destId="{8A0B737E-B6E7-4BF0-99FD-CDFFFB12F7A7}" srcOrd="0" destOrd="0" presId="urn:microsoft.com/office/officeart/2018/5/layout/IconCircleLabelList"/>
    <dgm:cxn modelId="{FF7C8B34-F0CA-41D9-B1B3-8FBD7D444557}" type="presParOf" srcId="{47F9F3F7-A50C-4294-9332-17D99A70533A}" destId="{AE234EEA-C29E-422C-A1A5-3CB3C001BDC9}" srcOrd="0" destOrd="0" presId="urn:microsoft.com/office/officeart/2018/5/layout/IconCircleLabelList"/>
    <dgm:cxn modelId="{9593C3B0-F346-41C0-915F-91811490B10D}" type="presParOf" srcId="{AE234EEA-C29E-422C-A1A5-3CB3C001BDC9}" destId="{75EC3956-10C9-4FC2-A984-88AE631F0B04}" srcOrd="0" destOrd="0" presId="urn:microsoft.com/office/officeart/2018/5/layout/IconCircleLabelList"/>
    <dgm:cxn modelId="{31C5B42E-497B-4506-AD5C-F7640D49B688}" type="presParOf" srcId="{AE234EEA-C29E-422C-A1A5-3CB3C001BDC9}" destId="{00338491-1D6E-405C-A0FC-CCFD756B6144}" srcOrd="1" destOrd="0" presId="urn:microsoft.com/office/officeart/2018/5/layout/IconCircleLabelList"/>
    <dgm:cxn modelId="{FE196B95-479C-4A78-B283-36C2283FA964}" type="presParOf" srcId="{AE234EEA-C29E-422C-A1A5-3CB3C001BDC9}" destId="{B92788C0-D00B-48EC-8653-C4466CC3AA39}" srcOrd="2" destOrd="0" presId="urn:microsoft.com/office/officeart/2018/5/layout/IconCircleLabelList"/>
    <dgm:cxn modelId="{90B79BBC-897B-40D1-92BD-A6168EC13186}" type="presParOf" srcId="{AE234EEA-C29E-422C-A1A5-3CB3C001BDC9}" destId="{8A0B737E-B6E7-4BF0-99FD-CDFFFB12F7A7}" srcOrd="3" destOrd="0" presId="urn:microsoft.com/office/officeart/2018/5/layout/IconCircleLabelList"/>
    <dgm:cxn modelId="{9EF2CDB5-C68B-4765-8CBA-23520A2DEF6A}" type="presParOf" srcId="{47F9F3F7-A50C-4294-9332-17D99A70533A}" destId="{CA22BF72-458D-4702-8267-322262E963E0}" srcOrd="1" destOrd="0" presId="urn:microsoft.com/office/officeart/2018/5/layout/IconCircleLabelList"/>
    <dgm:cxn modelId="{CE0B4545-4390-4364-9205-D8809B5DDB91}" type="presParOf" srcId="{47F9F3F7-A50C-4294-9332-17D99A70533A}" destId="{9BC834C8-2505-45A6-858C-B08E8C4618EF}" srcOrd="2" destOrd="0" presId="urn:microsoft.com/office/officeart/2018/5/layout/IconCircleLabelList"/>
    <dgm:cxn modelId="{344E9882-5AF4-4FBF-953B-DDBDB6CFF809}" type="presParOf" srcId="{9BC834C8-2505-45A6-858C-B08E8C4618EF}" destId="{741E0F4B-6BB8-42D9-BC0D-F4A6A961D3E5}" srcOrd="0" destOrd="0" presId="urn:microsoft.com/office/officeart/2018/5/layout/IconCircleLabelList"/>
    <dgm:cxn modelId="{A74B002B-FB7D-4316-8D4C-1407ED22EB92}" type="presParOf" srcId="{9BC834C8-2505-45A6-858C-B08E8C4618EF}" destId="{A0C97524-60AF-456A-9BB7-73F6AEC497A2}" srcOrd="1" destOrd="0" presId="urn:microsoft.com/office/officeart/2018/5/layout/IconCircleLabelList"/>
    <dgm:cxn modelId="{1BE080F3-7A1D-468D-8A72-ED63433E57F1}" type="presParOf" srcId="{9BC834C8-2505-45A6-858C-B08E8C4618EF}" destId="{64CD1903-62C7-49F6-8EF5-D145D54998FA}" srcOrd="2" destOrd="0" presId="urn:microsoft.com/office/officeart/2018/5/layout/IconCircleLabelList"/>
    <dgm:cxn modelId="{C05BC4FC-D055-4AC5-AD97-A0F8E21430D6}" type="presParOf" srcId="{9BC834C8-2505-45A6-858C-B08E8C4618EF}" destId="{4806AD3C-4677-4778-BAC8-E52A57AD6725}" srcOrd="3" destOrd="0" presId="urn:microsoft.com/office/officeart/2018/5/layout/IconCircleLabelList"/>
    <dgm:cxn modelId="{4A85526B-60EE-4C8B-9CAF-6777D0F76D29}" type="presParOf" srcId="{47F9F3F7-A50C-4294-9332-17D99A70533A}" destId="{2B46CFAA-BAD9-4BCE-A1CE-969E188A0655}" srcOrd="3" destOrd="0" presId="urn:microsoft.com/office/officeart/2018/5/layout/IconCircleLabelList"/>
    <dgm:cxn modelId="{9161C0C4-C2D8-463B-81E4-3870FBA4B673}" type="presParOf" srcId="{47F9F3F7-A50C-4294-9332-17D99A70533A}" destId="{40021CB0-DA9D-4DA2-91CA-5DD0DD48813D}" srcOrd="4" destOrd="0" presId="urn:microsoft.com/office/officeart/2018/5/layout/IconCircleLabelList"/>
    <dgm:cxn modelId="{C286E502-9E56-4F9F-9CA1-39A2DDB1A2EB}" type="presParOf" srcId="{40021CB0-DA9D-4DA2-91CA-5DD0DD48813D}" destId="{76C93204-31F2-49B2-85B9-4AAFD2EB0BE0}" srcOrd="0" destOrd="0" presId="urn:microsoft.com/office/officeart/2018/5/layout/IconCircleLabelList"/>
    <dgm:cxn modelId="{0A6AB391-8E91-43E8-8DF1-9BADBC61D807}" type="presParOf" srcId="{40021CB0-DA9D-4DA2-91CA-5DD0DD48813D}" destId="{99618A28-FC6B-4C36-9277-B22792F24A18}" srcOrd="1" destOrd="0" presId="urn:microsoft.com/office/officeart/2018/5/layout/IconCircleLabelList"/>
    <dgm:cxn modelId="{DC57C3CE-5952-4A1E-92F9-7073DE55DFEA}" type="presParOf" srcId="{40021CB0-DA9D-4DA2-91CA-5DD0DD48813D}" destId="{8A13876F-D7EF-4902-9489-25CD588A7FC5}" srcOrd="2" destOrd="0" presId="urn:microsoft.com/office/officeart/2018/5/layout/IconCircleLabelList"/>
    <dgm:cxn modelId="{A37622F8-7536-4597-B4EA-0652B18DD3CA}" type="presParOf" srcId="{40021CB0-DA9D-4DA2-91CA-5DD0DD48813D}" destId="{1D06D562-202F-4354-96D1-6FE1FD0966A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6C3BA-F405-4AC2-98E0-7F5DD7B76270}">
      <dsp:nvSpPr>
        <dsp:cNvPr id="0" name=""/>
        <dsp:cNvSpPr/>
      </dsp:nvSpPr>
      <dsp:spPr>
        <a:xfrm>
          <a:off x="0" y="777524"/>
          <a:ext cx="10515600" cy="14354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B2FE5-B498-4FF1-BAC0-CD3D34C317FF}">
      <dsp:nvSpPr>
        <dsp:cNvPr id="0" name=""/>
        <dsp:cNvSpPr/>
      </dsp:nvSpPr>
      <dsp:spPr>
        <a:xfrm>
          <a:off x="434217" y="1100496"/>
          <a:ext cx="789486" cy="7894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D616-FF9D-41BB-9F8D-4768562AFACD}">
      <dsp:nvSpPr>
        <dsp:cNvPr id="0" name=""/>
        <dsp:cNvSpPr/>
      </dsp:nvSpPr>
      <dsp:spPr>
        <a:xfrm>
          <a:off x="1657922" y="777524"/>
          <a:ext cx="8857677" cy="143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16" tIns="151916" rIns="151916" bIns="1519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 Question and Answer, please type your questions in the Q&amp;A section at the bottom of your screen.</a:t>
          </a:r>
        </a:p>
      </dsp:txBody>
      <dsp:txXfrm>
        <a:off x="1657922" y="777524"/>
        <a:ext cx="8857677" cy="1435430"/>
      </dsp:txXfrm>
    </dsp:sp>
    <dsp:sp modelId="{72DEA59B-07F2-45BE-B493-773A3EF6F1D8}">
      <dsp:nvSpPr>
        <dsp:cNvPr id="0" name=""/>
        <dsp:cNvSpPr/>
      </dsp:nvSpPr>
      <dsp:spPr>
        <a:xfrm>
          <a:off x="0" y="2571812"/>
          <a:ext cx="10515600" cy="14354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67AB6-83FD-410F-9B9B-95757A6B60EA}">
      <dsp:nvSpPr>
        <dsp:cNvPr id="0" name=""/>
        <dsp:cNvSpPr/>
      </dsp:nvSpPr>
      <dsp:spPr>
        <a:xfrm>
          <a:off x="434217" y="2894784"/>
          <a:ext cx="789486" cy="7894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3E9FD-8540-4F67-B30C-42FED49E50C5}">
      <dsp:nvSpPr>
        <dsp:cNvPr id="0" name=""/>
        <dsp:cNvSpPr/>
      </dsp:nvSpPr>
      <dsp:spPr>
        <a:xfrm>
          <a:off x="1657922" y="2571812"/>
          <a:ext cx="8857677" cy="143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16" tIns="151916" rIns="151916" bIns="1519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webinar is being recorded and will be placed online.</a:t>
          </a:r>
        </a:p>
      </dsp:txBody>
      <dsp:txXfrm>
        <a:off x="1657922" y="2571812"/>
        <a:ext cx="8857677" cy="143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0DBEB-F8E3-4BDC-A0BA-1D247C38EA65}">
      <dsp:nvSpPr>
        <dsp:cNvPr id="0" name=""/>
        <dsp:cNvSpPr/>
      </dsp:nvSpPr>
      <dsp:spPr>
        <a:xfrm>
          <a:off x="8092" y="782781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61C8-CE16-4B93-B570-C6E363D7E58A}">
      <dsp:nvSpPr>
        <dsp:cNvPr id="0" name=""/>
        <dsp:cNvSpPr/>
      </dsp:nvSpPr>
      <dsp:spPr>
        <a:xfrm>
          <a:off x="8092" y="1733316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Ensure social distancing on buses and trains</a:t>
          </a:r>
        </a:p>
      </dsp:txBody>
      <dsp:txXfrm>
        <a:off x="8092" y="1733316"/>
        <a:ext cx="2320312" cy="848364"/>
      </dsp:txXfrm>
    </dsp:sp>
    <dsp:sp modelId="{D8E4893B-8BE7-40BC-9991-EBAB96E5B7C7}">
      <dsp:nvSpPr>
        <dsp:cNvPr id="0" name=""/>
        <dsp:cNvSpPr/>
      </dsp:nvSpPr>
      <dsp:spPr>
        <a:xfrm>
          <a:off x="8092" y="2646065"/>
          <a:ext cx="2320312" cy="135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Taped off seats to provide 6’ passenger separation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Enforced capacity restrictions on vehicles </a:t>
          </a:r>
        </a:p>
      </dsp:txBody>
      <dsp:txXfrm>
        <a:off x="8092" y="2646065"/>
        <a:ext cx="2320312" cy="1355921"/>
      </dsp:txXfrm>
    </dsp:sp>
    <dsp:sp modelId="{57663DE5-B21A-47F2-A048-06192E33932E}">
      <dsp:nvSpPr>
        <dsp:cNvPr id="0" name=""/>
        <dsp:cNvSpPr/>
      </dsp:nvSpPr>
      <dsp:spPr>
        <a:xfrm>
          <a:off x="2734460" y="782781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6D891-87FD-4756-A9DC-F168C0555B33}">
      <dsp:nvSpPr>
        <dsp:cNvPr id="0" name=""/>
        <dsp:cNvSpPr/>
      </dsp:nvSpPr>
      <dsp:spPr>
        <a:xfrm>
          <a:off x="2734460" y="1733316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Reduce interaction between driver and passenger</a:t>
          </a:r>
        </a:p>
      </dsp:txBody>
      <dsp:txXfrm>
        <a:off x="2734460" y="1733316"/>
        <a:ext cx="2320312" cy="848364"/>
      </dsp:txXfrm>
    </dsp:sp>
    <dsp:sp modelId="{55E59E3C-4449-4452-A1B9-AC80EA0044F7}">
      <dsp:nvSpPr>
        <dsp:cNvPr id="0" name=""/>
        <dsp:cNvSpPr/>
      </dsp:nvSpPr>
      <dsp:spPr>
        <a:xfrm>
          <a:off x="2734460" y="2646065"/>
          <a:ext cx="2320312" cy="135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Fare collection suspended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Boarding by rear doors only</a:t>
          </a:r>
        </a:p>
      </dsp:txBody>
      <dsp:txXfrm>
        <a:off x="2734460" y="2646065"/>
        <a:ext cx="2320312" cy="1355921"/>
      </dsp:txXfrm>
    </dsp:sp>
    <dsp:sp modelId="{19643296-7071-4495-BA73-93C8DB85FF63}">
      <dsp:nvSpPr>
        <dsp:cNvPr id="0" name=""/>
        <dsp:cNvSpPr/>
      </dsp:nvSpPr>
      <dsp:spPr>
        <a:xfrm>
          <a:off x="5460827" y="782781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19385-E94F-4787-850A-C7A0718B7D25}">
      <dsp:nvSpPr>
        <dsp:cNvPr id="0" name=""/>
        <dsp:cNvSpPr/>
      </dsp:nvSpPr>
      <dsp:spPr>
        <a:xfrm>
          <a:off x="5460827" y="1733316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Provide PPE to drivers (masks, gloves)</a:t>
          </a:r>
        </a:p>
      </dsp:txBody>
      <dsp:txXfrm>
        <a:off x="5460827" y="1733316"/>
        <a:ext cx="2320312" cy="848364"/>
      </dsp:txXfrm>
    </dsp:sp>
    <dsp:sp modelId="{243B6F44-F4F9-49B2-8B09-B7963FDB4243}">
      <dsp:nvSpPr>
        <dsp:cNvPr id="0" name=""/>
        <dsp:cNvSpPr/>
      </dsp:nvSpPr>
      <dsp:spPr>
        <a:xfrm>
          <a:off x="5460827" y="2646065"/>
          <a:ext cx="2320312" cy="135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1164-FD13-4CD8-829F-CD628A172E11}">
      <dsp:nvSpPr>
        <dsp:cNvPr id="0" name=""/>
        <dsp:cNvSpPr/>
      </dsp:nvSpPr>
      <dsp:spPr>
        <a:xfrm>
          <a:off x="8187194" y="782781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5C16F-8CA0-48DD-982C-DFD12BD90B5A}">
      <dsp:nvSpPr>
        <dsp:cNvPr id="0" name=""/>
        <dsp:cNvSpPr/>
      </dsp:nvSpPr>
      <dsp:spPr>
        <a:xfrm>
          <a:off x="8187194" y="1733316"/>
          <a:ext cx="2320312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Enhanced cleaning of buses and trains</a:t>
          </a:r>
        </a:p>
      </dsp:txBody>
      <dsp:txXfrm>
        <a:off x="8187194" y="1733316"/>
        <a:ext cx="2320312" cy="848364"/>
      </dsp:txXfrm>
    </dsp:sp>
    <dsp:sp modelId="{661B0367-0E12-40A5-B896-B3AA3307DD16}">
      <dsp:nvSpPr>
        <dsp:cNvPr id="0" name=""/>
        <dsp:cNvSpPr/>
      </dsp:nvSpPr>
      <dsp:spPr>
        <a:xfrm>
          <a:off x="8187194" y="2646065"/>
          <a:ext cx="2320312" cy="135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More frequent and deeper cleanings/disinfections</a:t>
          </a:r>
        </a:p>
      </dsp:txBody>
      <dsp:txXfrm>
        <a:off x="8187194" y="2646065"/>
        <a:ext cx="2320312" cy="1355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C3956-10C9-4FC2-A984-88AE631F0B04}">
      <dsp:nvSpPr>
        <dsp:cNvPr id="0" name=""/>
        <dsp:cNvSpPr/>
      </dsp:nvSpPr>
      <dsp:spPr>
        <a:xfrm>
          <a:off x="679050" y="794883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38491-1D6E-405C-A0FC-CCFD756B6144}">
      <dsp:nvSpPr>
        <dsp:cNvPr id="0" name=""/>
        <dsp:cNvSpPr/>
      </dsp:nvSpPr>
      <dsp:spPr>
        <a:xfrm>
          <a:off x="1081237" y="119707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B737E-B6E7-4BF0-99FD-CDFFFB12F7A7}">
      <dsp:nvSpPr>
        <dsp:cNvPr id="0" name=""/>
        <dsp:cNvSpPr/>
      </dsp:nvSpPr>
      <dsp:spPr>
        <a:xfrm>
          <a:off x="75768" y="326988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Commute with Confidence Website and Guide</a:t>
          </a:r>
        </a:p>
      </dsp:txBody>
      <dsp:txXfrm>
        <a:off x="75768" y="3269884"/>
        <a:ext cx="3093750" cy="720000"/>
      </dsp:txXfrm>
    </dsp:sp>
    <dsp:sp modelId="{741E0F4B-6BB8-42D9-BC0D-F4A6A961D3E5}">
      <dsp:nvSpPr>
        <dsp:cNvPr id="0" name=""/>
        <dsp:cNvSpPr/>
      </dsp:nvSpPr>
      <dsp:spPr>
        <a:xfrm>
          <a:off x="4314206" y="794883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97524-60AF-456A-9BB7-73F6AEC497A2}">
      <dsp:nvSpPr>
        <dsp:cNvPr id="0" name=""/>
        <dsp:cNvSpPr/>
      </dsp:nvSpPr>
      <dsp:spPr>
        <a:xfrm>
          <a:off x="4716393" y="119707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6AD3C-4677-4778-BAC8-E52A57AD6725}">
      <dsp:nvSpPr>
        <dsp:cNvPr id="0" name=""/>
        <dsp:cNvSpPr/>
      </dsp:nvSpPr>
      <dsp:spPr>
        <a:xfrm>
          <a:off x="3710925" y="326988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METRO Fact Sheet Bus and Rail</a:t>
          </a:r>
        </a:p>
      </dsp:txBody>
      <dsp:txXfrm>
        <a:off x="3710925" y="3269884"/>
        <a:ext cx="3093750" cy="720000"/>
      </dsp:txXfrm>
    </dsp:sp>
    <dsp:sp modelId="{76C93204-31F2-49B2-85B9-4AAFD2EB0BE0}">
      <dsp:nvSpPr>
        <dsp:cNvPr id="0" name=""/>
        <dsp:cNvSpPr/>
      </dsp:nvSpPr>
      <dsp:spPr>
        <a:xfrm>
          <a:off x="7949362" y="794883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18A28-FC6B-4C36-9277-B22792F24A18}">
      <dsp:nvSpPr>
        <dsp:cNvPr id="0" name=""/>
        <dsp:cNvSpPr/>
      </dsp:nvSpPr>
      <dsp:spPr>
        <a:xfrm>
          <a:off x="8351550" y="1197071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6D562-202F-4354-96D1-6FE1FD0966AE}">
      <dsp:nvSpPr>
        <dsp:cNvPr id="0" name=""/>
        <dsp:cNvSpPr/>
      </dsp:nvSpPr>
      <dsp:spPr>
        <a:xfrm>
          <a:off x="7346081" y="326988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METRO Fact Sheet Vanpool</a:t>
          </a:r>
        </a:p>
      </dsp:txBody>
      <dsp:txXfrm>
        <a:off x="7346081" y="3269884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FAF63-6D65-4D79-A2EF-76E117CC4D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A9BBE-37DF-4051-A41E-594DFEF488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3D50-2397-4913-901D-5765B567594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C06752-1BBF-42C3-A899-7FB36DEB0E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F317C5-2E12-49DD-A846-7CE0DAB5C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BCD43-2378-477D-9A50-C50515322C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7C5DA-749C-4EE8-9E2F-AF935559C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AADC8-14A9-43BA-825B-9E8B9E80A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Thanks, Chuck. </a:t>
            </a:r>
          </a:p>
          <a:p>
            <a:endParaRPr lang="en-US" dirty="0"/>
          </a:p>
          <a:p>
            <a:r>
              <a:rPr lang="en-US" dirty="0"/>
              <a:t>My name is Jamila Owens. I am Manager of the Travel Demand Management Program housed</a:t>
            </a:r>
            <a:r>
              <a:rPr lang="en-US" baseline="0" dirty="0"/>
              <a:t> in the transportation department at the Houston Galveston Area Council.   Our transportation department functions as the MPO for our region. </a:t>
            </a:r>
          </a:p>
          <a:p>
            <a:endParaRPr lang="en-US" baseline="0" dirty="0"/>
          </a:p>
          <a:p>
            <a:r>
              <a:rPr lang="en-US" baseline="0" dirty="0"/>
              <a:t>We are also </a:t>
            </a:r>
            <a:r>
              <a:rPr lang="en-US" dirty="0"/>
              <a:t>the newest team in transportation,</a:t>
            </a:r>
            <a:r>
              <a:rPr lang="en-US" baseline="0" dirty="0"/>
              <a:t> formed in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AADC8-14A9-43BA-825B-9E8B9E80A6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7F25-BFF9-48B6-B998-08BCE1E26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562C7-2704-42A2-A685-29EECB60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51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B150A-54FE-46A9-829B-9F594C0B1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3FB061-78C7-41AC-8453-DC859403FE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3" y="5953337"/>
            <a:ext cx="742866" cy="7428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F516CD-7998-433D-AEBA-52EE11DD2821}"/>
              </a:ext>
            </a:extLst>
          </p:cNvPr>
          <p:cNvGrpSpPr/>
          <p:nvPr userDrawn="1"/>
        </p:nvGrpSpPr>
        <p:grpSpPr>
          <a:xfrm>
            <a:off x="166816" y="6398784"/>
            <a:ext cx="8711909" cy="320675"/>
            <a:chOff x="166816" y="6398784"/>
            <a:chExt cx="8711909" cy="320675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6D7A049-0A4B-4028-B077-C883863F2A1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816" y="6398784"/>
              <a:ext cx="2844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200" b="0" kern="1200">
                  <a:solidFill>
                    <a:schemeClr val="bg1">
                      <a:lumMod val="95000"/>
                    </a:schemeClr>
                  </a:solidFill>
                  <a:latin typeface="Futura Md BT" panose="020B0602020204020303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h-gac.com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A1E10-CD53-49BF-A048-65229BB9400E}"/>
                </a:ext>
              </a:extLst>
            </p:cNvPr>
            <p:cNvSpPr txBox="1"/>
            <p:nvPr userDrawn="1"/>
          </p:nvSpPr>
          <p:spPr>
            <a:xfrm>
              <a:off x="3302922" y="6398784"/>
              <a:ext cx="5575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Futura Md BT" panose="020B0602020204020303" pitchFamily="34" charset="0"/>
                </a:rPr>
                <a:t>Serving Today • Planning for Tomorrow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06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1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85138-61E2-4DA1-AA73-5413C559D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B7F25-BFF9-48B6-B998-08BCE1E26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562C7-2704-42A2-A685-29EECB60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48D70-18FA-42BC-B06F-998A37C084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3" y="5953337"/>
            <a:ext cx="742866" cy="7428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196E64C-201C-4520-855F-7AB5F8C3E319}"/>
              </a:ext>
            </a:extLst>
          </p:cNvPr>
          <p:cNvGrpSpPr/>
          <p:nvPr userDrawn="1"/>
        </p:nvGrpSpPr>
        <p:grpSpPr>
          <a:xfrm>
            <a:off x="166816" y="6398784"/>
            <a:ext cx="8711909" cy="320675"/>
            <a:chOff x="166816" y="6398784"/>
            <a:chExt cx="8711909" cy="320675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6D7BE0B6-E173-4808-B1FF-1EF3A11E1EA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816" y="6398784"/>
              <a:ext cx="2844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200" b="0" kern="1200">
                  <a:solidFill>
                    <a:schemeClr val="bg1">
                      <a:lumMod val="95000"/>
                    </a:schemeClr>
                  </a:solidFill>
                  <a:latin typeface="Futura Md BT" panose="020B0602020204020303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h-gac.com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7C48D-E27C-4A5F-8261-708DEB139F9F}"/>
                </a:ext>
              </a:extLst>
            </p:cNvPr>
            <p:cNvSpPr txBox="1"/>
            <p:nvPr userDrawn="1"/>
          </p:nvSpPr>
          <p:spPr>
            <a:xfrm>
              <a:off x="3302922" y="6398784"/>
              <a:ext cx="5575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Futura Md BT" panose="020B0602020204020303" pitchFamily="34" charset="0"/>
                </a:rPr>
                <a:t>Serving Today • Planning for Tomorrow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6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750F-2A9B-465F-BF5E-2FF58CF6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B8A90-28B5-4F16-A057-1DF051CFC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42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B741B-8D5B-4DD5-BC69-87E44A65B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0750F-2A9B-465F-BF5E-2FF58CF6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B8A90-28B5-4F16-A057-1DF051CFC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33798-24B4-40B5-9AC6-9CE7464E5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3" y="5953337"/>
            <a:ext cx="742866" cy="7428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085001-B871-49D8-B313-2228C49CA5B5}"/>
              </a:ext>
            </a:extLst>
          </p:cNvPr>
          <p:cNvGrpSpPr/>
          <p:nvPr userDrawn="1"/>
        </p:nvGrpSpPr>
        <p:grpSpPr>
          <a:xfrm>
            <a:off x="166816" y="6398784"/>
            <a:ext cx="8711909" cy="320675"/>
            <a:chOff x="166816" y="6398784"/>
            <a:chExt cx="8711909" cy="320675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D40CB00E-2A34-457F-9389-8B53FDB4B96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816" y="6398784"/>
              <a:ext cx="2844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200" b="0" kern="1200">
                  <a:solidFill>
                    <a:schemeClr val="bg1">
                      <a:lumMod val="95000"/>
                    </a:schemeClr>
                  </a:solidFill>
                  <a:latin typeface="Futura Md BT" panose="020B0602020204020303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h-gac.com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90058F-7507-4465-838D-814C7CC965FE}"/>
                </a:ext>
              </a:extLst>
            </p:cNvPr>
            <p:cNvSpPr txBox="1"/>
            <p:nvPr userDrawn="1"/>
          </p:nvSpPr>
          <p:spPr>
            <a:xfrm>
              <a:off x="3302922" y="6398784"/>
              <a:ext cx="5575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Futura Md BT" panose="020B0602020204020303" pitchFamily="34" charset="0"/>
                </a:rPr>
                <a:t>Serving Today • Planning for Tomorrow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29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62C8-BA88-4356-AE38-08E0D0C3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1692-22B8-4DD8-88E4-BB153EE4B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A4B98-ABED-4CD1-8B2E-B696D60C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851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7E948E-8C83-4CD5-A676-D514FAB89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D62C8-BA88-4356-AE38-08E0D0C3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1692-22B8-4DD8-88E4-BB153EE4B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A4B98-ABED-4CD1-8B2E-B696D60C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83BEC-1B7F-468D-8766-0F01D1139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3" y="5953337"/>
            <a:ext cx="742866" cy="7428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17D0F7-68CA-420D-9901-3402E2E6E681}"/>
              </a:ext>
            </a:extLst>
          </p:cNvPr>
          <p:cNvGrpSpPr/>
          <p:nvPr userDrawn="1"/>
        </p:nvGrpSpPr>
        <p:grpSpPr>
          <a:xfrm>
            <a:off x="166816" y="6398784"/>
            <a:ext cx="8711909" cy="320675"/>
            <a:chOff x="166816" y="6398784"/>
            <a:chExt cx="8711909" cy="320675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156AF42-49D1-4C1A-AF38-C389480F837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816" y="6398784"/>
              <a:ext cx="2844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200" b="0" kern="1200">
                  <a:solidFill>
                    <a:schemeClr val="bg1">
                      <a:lumMod val="95000"/>
                    </a:schemeClr>
                  </a:solidFill>
                  <a:latin typeface="Futura Md BT" panose="020B0602020204020303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h-gac.com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E96FFA-F997-49D6-80CD-E4AC53C2318B}"/>
                </a:ext>
              </a:extLst>
            </p:cNvPr>
            <p:cNvSpPr txBox="1"/>
            <p:nvPr userDrawn="1"/>
          </p:nvSpPr>
          <p:spPr>
            <a:xfrm>
              <a:off x="3302922" y="6398784"/>
              <a:ext cx="5575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Futura Md BT" panose="020B0602020204020303" pitchFamily="34" charset="0"/>
                </a:rPr>
                <a:t>Serving Today • Planning for Tomorrow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37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4825-20EA-41E0-8CDB-7142EC75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8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DF99A-86D5-4AB6-AD89-1B0073E5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54825-20EA-41E0-8CDB-7142EC75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9956C-D46E-45A9-AAF5-2B2599645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3" y="5953337"/>
            <a:ext cx="742866" cy="7428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81D5CB-274D-407D-984B-7BFF7E8391A3}"/>
              </a:ext>
            </a:extLst>
          </p:cNvPr>
          <p:cNvGrpSpPr/>
          <p:nvPr userDrawn="1"/>
        </p:nvGrpSpPr>
        <p:grpSpPr>
          <a:xfrm>
            <a:off x="166816" y="6398784"/>
            <a:ext cx="8711909" cy="320675"/>
            <a:chOff x="166816" y="6398784"/>
            <a:chExt cx="8711909" cy="320675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B90B6DF-7BE5-4E76-ACEE-4C8C4E7A880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816" y="6398784"/>
              <a:ext cx="2844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200" b="0" kern="1200">
                  <a:solidFill>
                    <a:schemeClr val="bg1">
                      <a:lumMod val="95000"/>
                    </a:schemeClr>
                  </a:solidFill>
                  <a:latin typeface="Futura Md BT" panose="020B0602020204020303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h-gac.com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72D53-2B04-4906-9198-B742ADC313D5}"/>
                </a:ext>
              </a:extLst>
            </p:cNvPr>
            <p:cNvSpPr txBox="1"/>
            <p:nvPr userDrawn="1"/>
          </p:nvSpPr>
          <p:spPr>
            <a:xfrm>
              <a:off x="3302922" y="6398784"/>
              <a:ext cx="5575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Futura Md BT" panose="020B0602020204020303" pitchFamily="34" charset="0"/>
                </a:rPr>
                <a:t>Serving Today • Planning for Tomorrow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84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6DD6F-3CCD-4978-B0E1-5BE46B5F14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68CF7-C7B4-4577-A709-3DCE8800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63"/>
            <a:ext cx="10515600" cy="675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9FBD-1FF6-404D-BDD1-29E7721E8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2195"/>
            <a:ext cx="10515600" cy="478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A5D24-F344-4741-8BB4-DD19B7FA9631}"/>
              </a:ext>
            </a:extLst>
          </p:cNvPr>
          <p:cNvGrpSpPr/>
          <p:nvPr userDrawn="1"/>
        </p:nvGrpSpPr>
        <p:grpSpPr>
          <a:xfrm>
            <a:off x="166816" y="6398784"/>
            <a:ext cx="8711909" cy="320675"/>
            <a:chOff x="166816" y="6398784"/>
            <a:chExt cx="8711909" cy="320675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A89D3C54-B69A-47D3-9780-2DDF25673E3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816" y="6398784"/>
              <a:ext cx="2844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200" b="0" kern="1200">
                  <a:solidFill>
                    <a:schemeClr val="bg1">
                      <a:lumMod val="95000"/>
                    </a:schemeClr>
                  </a:solidFill>
                  <a:latin typeface="Futura Md BT" panose="020B0602020204020303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Verdana Ref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h-gac.com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DB8D0C-44F0-47E8-B5FC-3155DCA3BE86}"/>
                </a:ext>
              </a:extLst>
            </p:cNvPr>
            <p:cNvSpPr txBox="1"/>
            <p:nvPr userDrawn="1"/>
          </p:nvSpPr>
          <p:spPr>
            <a:xfrm>
              <a:off x="3302922" y="6398784"/>
              <a:ext cx="5575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Futura Md BT" panose="020B0602020204020303" pitchFamily="34" charset="0"/>
                </a:rPr>
                <a:t>Serving Today • Planning for Tomorrow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EA6F7EA-9D1F-4018-8DC3-CA4700733E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3" y="5953337"/>
            <a:ext cx="742866" cy="7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2" r:id="rId5"/>
    <p:sldLayoutId id="2147483658" r:id="rId6"/>
    <p:sldLayoutId id="2147483654" r:id="rId7"/>
    <p:sldLayoutId id="2147483659" r:id="rId8"/>
    <p:sldLayoutId id="2147483655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cid:56226914-31c3-49bc-aec3-11a0fb7bf946@namprd02.prod.outlook.com" TargetMode="External"/><Relationship Id="rId7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tesolutions@h-gac.com" TargetMode="External"/><Relationship Id="rId2" Type="http://schemas.openxmlformats.org/officeDocument/2006/relationships/hyperlink" Target="http://www.yourcommutesolu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3140CA-57CF-4CA6-B115-D5522D672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9" y="381739"/>
            <a:ext cx="12357717" cy="3027285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800" b="0" dirty="0"/>
              <a:t>Commute with Confidence:</a:t>
            </a:r>
            <a:br>
              <a:rPr lang="en-US" sz="5800" b="0" dirty="0"/>
            </a:br>
            <a:r>
              <a:rPr lang="en-US" sz="5800" b="0" dirty="0"/>
              <a:t>A Special Edition Brown Bag Webinar</a:t>
            </a:r>
            <a:br>
              <a:rPr lang="en-US" sz="5300" dirty="0"/>
            </a:br>
            <a:br>
              <a:rPr lang="en-US" sz="5300" dirty="0"/>
            </a:br>
            <a:endParaRPr lang="en-US" sz="53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ABEBE7-C506-4ABD-A063-FC30EB496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89" y="2601157"/>
            <a:ext cx="11878811" cy="335575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l">
              <a:lnSpc>
                <a:spcPct val="100000"/>
              </a:lnSpc>
            </a:pPr>
            <a:r>
              <a:rPr lang="en-US" dirty="0"/>
              <a:t>Sponsored by: Colorado Valley Transit, Connect Transit, Conroe Connection,      Fort Bend County Transit, Island Transit, Harris County Transit, Houston BCycle,  Houston – Galveston Area Council, Metropolitan Transit Authority of Harris County, The Woodlands Township</a:t>
            </a:r>
          </a:p>
          <a:p>
            <a:r>
              <a:rPr lang="en-US" dirty="0"/>
              <a:t>May 21, 2020</a:t>
            </a:r>
          </a:p>
        </p:txBody>
      </p:sp>
    </p:spTree>
    <p:extLst>
      <p:ext uri="{BB962C8B-B14F-4D97-AF65-F5344CB8AC3E}">
        <p14:creationId xmlns:p14="http://schemas.microsoft.com/office/powerpoint/2010/main" val="317667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FA17-7E94-42FF-B52B-E09D0B97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63"/>
            <a:ext cx="10515600" cy="675502"/>
          </a:xfrm>
        </p:spPr>
        <p:txBody>
          <a:bodyPr anchor="ctr">
            <a:normAutofit/>
          </a:bodyPr>
          <a:lstStyle/>
          <a:p>
            <a:r>
              <a:rPr lang="en-US" sz="2400"/>
              <a:t>How did regional transit agencies respond? Mitigation Measures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3C3CD8-4268-485A-BC22-F24887AC3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24113"/>
              </p:ext>
            </p:extLst>
          </p:nvPr>
        </p:nvGraphicFramePr>
        <p:xfrm>
          <a:off x="838200" y="1392195"/>
          <a:ext cx="10515600" cy="47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AD3-22C5-47F2-9D70-CA12B022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happens as the region reopens?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BFB55529-C115-4E88-96A0-24783FFA1AAC}"/>
              </a:ext>
            </a:extLst>
          </p:cNvPr>
          <p:cNvSpPr txBox="1">
            <a:spLocks/>
          </p:cNvSpPr>
          <p:nvPr/>
        </p:nvSpPr>
        <p:spPr>
          <a:xfrm>
            <a:off x="411883" y="4561972"/>
            <a:ext cx="6437747" cy="3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9021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Change in routing requests for Houston region                        Source: Apple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C575A-04B1-4388-87AB-A2CAC0F7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6" y="995042"/>
            <a:ext cx="6366164" cy="35210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5731F4-051B-48FB-B319-1FD57C54F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269" y="963734"/>
            <a:ext cx="4797335" cy="4894783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5DC6699D-8FF2-4563-9DC8-22503B13B653}"/>
              </a:ext>
            </a:extLst>
          </p:cNvPr>
          <p:cNvSpPr txBox="1">
            <a:spLocks/>
          </p:cNvSpPr>
          <p:nvPr/>
        </p:nvSpPr>
        <p:spPr>
          <a:xfrm>
            <a:off x="411885" y="4970921"/>
            <a:ext cx="6437746" cy="1428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9021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According to a survey by Capgemini Research, 51% of Americans say they’re less likely to use public transportation in the future. </a:t>
            </a:r>
          </a:p>
          <a:p>
            <a:pPr algn="r"/>
            <a:r>
              <a:rPr lang="en-US" sz="1600" b="1" dirty="0"/>
              <a:t>Source: </a:t>
            </a:r>
            <a:r>
              <a:rPr lang="en-US" sz="1600" b="1" i="1" dirty="0"/>
              <a:t>Detroit Free Press</a:t>
            </a:r>
            <a:r>
              <a:rPr lang="en-US" sz="1600" b="1" dirty="0"/>
              <a:t>, 5/2/20</a:t>
            </a:r>
          </a:p>
        </p:txBody>
      </p:sp>
    </p:spTree>
    <p:extLst>
      <p:ext uri="{BB962C8B-B14F-4D97-AF65-F5344CB8AC3E}">
        <p14:creationId xmlns:p14="http://schemas.microsoft.com/office/powerpoint/2010/main" val="172428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4C42-C43C-4342-AB4A-0F026701A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COVID-19, Transportation, and the Return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4AE7-D6BC-4BBB-A70A-9BB1C9231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198903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F63A8C-6FEA-48F3-8C16-8C39C717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955" y="18256"/>
            <a:ext cx="7876605" cy="979272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899D9-E546-4ED1-8107-037A51AD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515" y="1140642"/>
            <a:ext cx="4897288" cy="4908515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3000" dirty="0"/>
              <a:t>Claudia Wicks, Colorado Valley Transit</a:t>
            </a:r>
          </a:p>
          <a:p>
            <a:r>
              <a:rPr lang="en-US" sz="3000" dirty="0"/>
              <a:t>Ted Ross, Connect Transit</a:t>
            </a:r>
          </a:p>
          <a:p>
            <a:r>
              <a:rPr lang="en-US" sz="3000" dirty="0"/>
              <a:t>De'andre Guin, Conroe Connection</a:t>
            </a:r>
          </a:p>
          <a:p>
            <a:r>
              <a:rPr lang="en-US" sz="3000" dirty="0"/>
              <a:t>Melanie Beaman, Fort Bend Transit</a:t>
            </a:r>
          </a:p>
          <a:p>
            <a:r>
              <a:rPr lang="en-US" sz="3000" dirty="0"/>
              <a:t>Robert Andres, Harris County Transit</a:t>
            </a:r>
          </a:p>
          <a:p>
            <a:r>
              <a:rPr lang="en-US" sz="3000" dirty="0"/>
              <a:t>Beth Martin, Houston BCycle</a:t>
            </a:r>
          </a:p>
          <a:p>
            <a:r>
              <a:rPr lang="en-US" sz="3000" dirty="0"/>
              <a:t>Nathan Nevelow, Island Transit</a:t>
            </a:r>
          </a:p>
          <a:p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89026-A726-4794-B5D1-E478A44D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199" y="1140642"/>
            <a:ext cx="5081112" cy="4908516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Karen Marshall, METRO</a:t>
            </a:r>
          </a:p>
          <a:p>
            <a:r>
              <a:rPr lang="en-US" sz="3000" dirty="0"/>
              <a:t>David McMaster, METRO STAR</a:t>
            </a:r>
          </a:p>
          <a:p>
            <a:r>
              <a:rPr lang="en-US" sz="3000" dirty="0"/>
              <a:t>Sarah Coulter, The Woodlands Township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Moderator:</a:t>
            </a:r>
          </a:p>
          <a:p>
            <a:pPr marL="0" indent="0">
              <a:buNone/>
            </a:pPr>
            <a:r>
              <a:rPr lang="en-US" sz="3000" dirty="0"/>
              <a:t>Thomas Gray, Houston-Galveston Area Council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Special Guest:</a:t>
            </a:r>
          </a:p>
          <a:p>
            <a:pPr marL="0" indent="0">
              <a:buNone/>
            </a:pPr>
            <a:r>
              <a:rPr lang="en-US" sz="3000" dirty="0"/>
              <a:t>David Straus, Association for Commuter Transportation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9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4826-DA17-4DDA-B001-944C59391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51211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FA17-7E94-42FF-B52B-E09D0B97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63"/>
            <a:ext cx="10515600" cy="675502"/>
          </a:xfrm>
        </p:spPr>
        <p:txBody>
          <a:bodyPr anchor="ctr">
            <a:normAutofit/>
          </a:bodyPr>
          <a:lstStyle/>
          <a:p>
            <a:r>
              <a:rPr lang="en-US" sz="4100"/>
              <a:t>Additional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DCB480-E805-4281-8EC0-EA639AB1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650204"/>
              </p:ext>
            </p:extLst>
          </p:nvPr>
        </p:nvGraphicFramePr>
        <p:xfrm>
          <a:off x="838200" y="1392195"/>
          <a:ext cx="10515600" cy="47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15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2AF8C-387F-4B84-B8A1-E3975488C923}"/>
              </a:ext>
            </a:extLst>
          </p:cNvPr>
          <p:cNvSpPr/>
          <p:nvPr/>
        </p:nvSpPr>
        <p:spPr>
          <a:xfrm>
            <a:off x="1576965" y="1057159"/>
            <a:ext cx="9038070" cy="4500732"/>
          </a:xfrm>
          <a:prstGeom prst="rect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0146-9654-48C6-BAF2-999BE30D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56C82C-3433-4F2E-8C64-719D1A0A8A0C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16" y="1413623"/>
            <a:ext cx="2569557" cy="81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B8E8A6-D7DA-4BB6-8E50-9160EC1BC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72" y="1300109"/>
            <a:ext cx="2064772" cy="923925"/>
          </a:xfrm>
          <a:prstGeom prst="rect">
            <a:avLst/>
          </a:prstGeom>
        </p:spPr>
      </p:pic>
      <p:pic>
        <p:nvPicPr>
          <p:cNvPr id="38" name="Picture 37" descr="A picture containing device&#10;&#10;Description automatically generated">
            <a:extLst>
              <a:ext uri="{FF2B5EF4-FFF2-40B4-BE49-F238E27FC236}">
                <a16:creationId xmlns:a16="http://schemas.microsoft.com/office/drawing/2014/main" id="{FFEB663E-A6F3-4EA4-A65B-BE5D8B40F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25" y="1101928"/>
            <a:ext cx="2569558" cy="1567812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81EB652-5643-457F-85C8-976C1480E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7" y="2450880"/>
            <a:ext cx="1305028" cy="156781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678FA7-AC39-45D5-B8E3-1623AECAA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7" y="2450880"/>
            <a:ext cx="1947719" cy="1252105"/>
          </a:xfrm>
          <a:prstGeom prst="rect">
            <a:avLst/>
          </a:prstGeom>
        </p:spPr>
      </p:pic>
      <p:pic>
        <p:nvPicPr>
          <p:cNvPr id="8" name="Picture 7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7739FB9-FDA4-4F4D-871F-D0B4A56CB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94" y="3099435"/>
            <a:ext cx="2558989" cy="47798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CC0455-8D4B-4EE5-9F61-D46669AAB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57" y="4524531"/>
            <a:ext cx="2318927" cy="5701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DFDC81-BAC9-4EB6-8411-8BB0EDB48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49" y="4018692"/>
            <a:ext cx="1477758" cy="1076010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9C351D71-1AD0-4B4B-BB13-A2A5AEBAE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8" y="3934905"/>
            <a:ext cx="162153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9810C-D536-4011-A2A4-D672FED3B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www.yourcommutesolution.org</a:t>
            </a:r>
            <a:endParaRPr lang="en-US" dirty="0"/>
          </a:p>
          <a:p>
            <a:r>
              <a:rPr lang="en-US" dirty="0">
                <a:hlinkClick r:id="rId3"/>
              </a:rPr>
              <a:t>commutesolutions@h-gac.com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6B079-AB5A-4AE0-9F6A-E54874C68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7" y="2695944"/>
            <a:ext cx="6315177" cy="7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0146-9654-48C6-BAF2-999BE30D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63"/>
            <a:ext cx="10515600" cy="675502"/>
          </a:xfrm>
        </p:spPr>
        <p:txBody>
          <a:bodyPr anchor="ctr">
            <a:normAutofit/>
          </a:bodyPr>
          <a:lstStyle/>
          <a:p>
            <a:r>
              <a:rPr lang="en-US" sz="4100" dirty="0"/>
              <a:t>Housekeeping</a:t>
            </a:r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8DE8F3F4-1D59-4C28-B8F8-D52E219F2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85956"/>
              </p:ext>
            </p:extLst>
          </p:nvPr>
        </p:nvGraphicFramePr>
        <p:xfrm>
          <a:off x="838200" y="1392195"/>
          <a:ext cx="10515600" cy="47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14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0146-9654-48C6-BAF2-999BE30D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AF5410-9268-445C-B004-148AA4D5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229"/>
            <a:ext cx="10515600" cy="51117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Welcome and Introduction of Speakers/ Panelists</a:t>
            </a:r>
          </a:p>
          <a:p>
            <a:pPr marL="457200" lvl="1" indent="0">
              <a:buNone/>
            </a:pPr>
            <a:r>
              <a:rPr lang="en-US" i="1" dirty="0"/>
              <a:t>Deborah Mayfield, H-GAC</a:t>
            </a:r>
          </a:p>
          <a:p>
            <a:r>
              <a:rPr lang="en-US" dirty="0"/>
              <a:t>Commuting and the Return to Work: National Best Practices </a:t>
            </a:r>
          </a:p>
          <a:p>
            <a:pPr marL="457200" lvl="1" indent="0">
              <a:buNone/>
            </a:pPr>
            <a:r>
              <a:rPr lang="en-US" i="1" dirty="0"/>
              <a:t>David Straus, Association for Commuter Transportation</a:t>
            </a:r>
          </a:p>
          <a:p>
            <a:r>
              <a:rPr lang="en-US" dirty="0"/>
              <a:t>Local Transportation during COVID </a:t>
            </a:r>
          </a:p>
          <a:p>
            <a:pPr marL="457200" lvl="1" indent="0">
              <a:buNone/>
            </a:pPr>
            <a:r>
              <a:rPr lang="en-US" i="1" dirty="0"/>
              <a:t>Thomas Gray, H-GAC</a:t>
            </a:r>
            <a:endParaRPr lang="en-US" dirty="0"/>
          </a:p>
          <a:p>
            <a:r>
              <a:rPr lang="en-US" dirty="0"/>
              <a:t>Panelists Discussion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2400" i="1" dirty="0"/>
              <a:t>Thomas Gray, H-GAC</a:t>
            </a:r>
          </a:p>
          <a:p>
            <a:r>
              <a:rPr lang="en-US" dirty="0"/>
              <a:t>Q&amp;A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sz="2400" i="1" dirty="0"/>
              <a:t>Deborah Mayfield, H-GAC</a:t>
            </a:r>
          </a:p>
          <a:p>
            <a:r>
              <a:rPr lang="en-US" dirty="0"/>
              <a:t>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DAB4-759D-4537-9727-EC02CB6BC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Commuting and the Return to Work: National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15A9D-7A02-42AD-992D-796BE79EB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850610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Presentation from David Straus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8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AD3-22C5-47F2-9D70-CA12B0223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Transportation and COVID-19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601C3A-8E52-456A-A290-0FD91C03A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Presentation by Thomas Gray</a:t>
            </a:r>
          </a:p>
        </p:txBody>
      </p:sp>
    </p:spTree>
    <p:extLst>
      <p:ext uri="{BB962C8B-B14F-4D97-AF65-F5344CB8AC3E}">
        <p14:creationId xmlns:p14="http://schemas.microsoft.com/office/powerpoint/2010/main" val="44231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AD3-22C5-47F2-9D70-CA12B022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Significant Reduction in Regional Travel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601C3A-8E52-456A-A290-0FD91C03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409" y="5841678"/>
            <a:ext cx="4320209" cy="371785"/>
          </a:xfrm>
        </p:spPr>
        <p:txBody>
          <a:bodyPr anchor="ctr">
            <a:noAutofit/>
          </a:bodyPr>
          <a:lstStyle/>
          <a:p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Source:H-GAC</a:t>
            </a:r>
            <a:r>
              <a:rPr lang="en-US" sz="1400" dirty="0"/>
              <a:t> Travel Demand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260B0-6F65-4F7D-87E6-E79189964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86" y="936704"/>
            <a:ext cx="4148079" cy="2492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AE81E-C382-4FB9-A515-BACCF07BF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53" y="936704"/>
            <a:ext cx="4201863" cy="2492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9937D-E0FF-4AEE-8E8E-60A359E61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085" y="3502959"/>
            <a:ext cx="4148079" cy="249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BF121-64D4-418B-921B-B8913CBA7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053" y="3502959"/>
            <a:ext cx="4201863" cy="25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AD3-22C5-47F2-9D70-CA12B022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Significant Reduction in Regional Travel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601C3A-8E52-456A-A290-0FD91C03A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Monday, March 9, 2020; 5:30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260B0-6F65-4F7D-87E6-E7918996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291" y="936701"/>
            <a:ext cx="4993409" cy="4993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AE81E-C382-4FB9-A515-BACCF07BF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5501" y="936704"/>
            <a:ext cx="4993406" cy="4993406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BFB55529-C115-4E88-96A0-24783FFA1AAC}"/>
              </a:ext>
            </a:extLst>
          </p:cNvPr>
          <p:cNvSpPr txBox="1">
            <a:spLocks/>
          </p:cNvSpPr>
          <p:nvPr/>
        </p:nvSpPr>
        <p:spPr>
          <a:xfrm>
            <a:off x="8145665" y="5999468"/>
            <a:ext cx="3980330" cy="3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9021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Houston </a:t>
            </a:r>
            <a:r>
              <a:rPr lang="en-US" sz="1400" dirty="0" err="1"/>
              <a:t>Transtar</a:t>
            </a:r>
            <a:endParaRPr lang="en-US" sz="1400" dirty="0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5DC6699D-8FF2-4563-9DC8-22503B13B653}"/>
              </a:ext>
            </a:extLst>
          </p:cNvPr>
          <p:cNvSpPr txBox="1">
            <a:spLocks/>
          </p:cNvSpPr>
          <p:nvPr/>
        </p:nvSpPr>
        <p:spPr>
          <a:xfrm>
            <a:off x="5592082" y="5984325"/>
            <a:ext cx="3980330" cy="3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9021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Monday, March 30, 2020; 5:30 pm</a:t>
            </a:r>
          </a:p>
        </p:txBody>
      </p:sp>
    </p:spTree>
    <p:extLst>
      <p:ext uri="{BB962C8B-B14F-4D97-AF65-F5344CB8AC3E}">
        <p14:creationId xmlns:p14="http://schemas.microsoft.com/office/powerpoint/2010/main" val="236120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6AD3-22C5-47F2-9D70-CA12B022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Significant Reduction in Transit Use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BFB55529-C115-4E88-96A0-24783FFA1AAC}"/>
              </a:ext>
            </a:extLst>
          </p:cNvPr>
          <p:cNvSpPr txBox="1">
            <a:spLocks/>
          </p:cNvSpPr>
          <p:nvPr/>
        </p:nvSpPr>
        <p:spPr>
          <a:xfrm>
            <a:off x="7532594" y="5974921"/>
            <a:ext cx="4659406" cy="3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9021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Source: Regional Transit Providers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C575A-04B1-4388-87AB-A2CAC0F7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07" y="887506"/>
            <a:ext cx="2523963" cy="235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7A3C70-E293-45BD-A120-AF172546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24" y="3348976"/>
            <a:ext cx="5681964" cy="2347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5731F4-051B-48FB-B319-1FD57C54F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724" y="887194"/>
            <a:ext cx="5681964" cy="2341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8F4F59-3631-4331-A832-D17756701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706" y="3354504"/>
            <a:ext cx="2523963" cy="2359356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5DC6699D-8FF2-4563-9DC8-22503B13B653}"/>
              </a:ext>
            </a:extLst>
          </p:cNvPr>
          <p:cNvSpPr txBox="1">
            <a:spLocks/>
          </p:cNvSpPr>
          <p:nvPr/>
        </p:nvSpPr>
        <p:spPr>
          <a:xfrm>
            <a:off x="2450743" y="4425231"/>
            <a:ext cx="2680048" cy="67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9021"/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31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FA17-7E94-42FF-B52B-E09D0B97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63"/>
            <a:ext cx="10515600" cy="67550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did regional transit agencies respond? Changes to Service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81CF37-6B99-45A9-BB46-3701FB74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195"/>
            <a:ext cx="10515600" cy="4784768"/>
          </a:xfrm>
        </p:spPr>
        <p:txBody>
          <a:bodyPr>
            <a:normAutofit/>
          </a:bodyPr>
          <a:lstStyle/>
          <a:p>
            <a:r>
              <a:rPr lang="en-US" dirty="0"/>
              <a:t>Service reductions: routes suspended, frequencies and hours of service reduced</a:t>
            </a:r>
          </a:p>
          <a:p>
            <a:pPr lvl="1"/>
            <a:r>
              <a:rPr lang="en-US" sz="2800" dirty="0"/>
              <a:t>Primarily to match decrease in ridership </a:t>
            </a:r>
          </a:p>
          <a:p>
            <a:pPr lvl="1"/>
            <a:r>
              <a:rPr lang="en-US" sz="2800" dirty="0"/>
              <a:t>Also due to labor shortages and other factors</a:t>
            </a:r>
          </a:p>
          <a:p>
            <a:r>
              <a:rPr lang="en-US" dirty="0"/>
              <a:t>Service additions: new routes, more frequencies</a:t>
            </a:r>
          </a:p>
          <a:p>
            <a:pPr lvl="1"/>
            <a:r>
              <a:rPr lang="en-US" sz="2800" dirty="0"/>
              <a:t>New routes and runs primarily aimed towards medical facilities/workers </a:t>
            </a:r>
          </a:p>
          <a:p>
            <a:pPr lvl="1"/>
            <a:r>
              <a:rPr lang="en-US" sz="2800" dirty="0"/>
              <a:t>Additional runs on busier routes to ensure social distancing</a:t>
            </a:r>
          </a:p>
          <a:p>
            <a:r>
              <a:rPr lang="en-US" dirty="0"/>
              <a:t>Partnerships with social services/nonprofits</a:t>
            </a:r>
          </a:p>
        </p:txBody>
      </p:sp>
    </p:spTree>
    <p:extLst>
      <p:ext uri="{BB962C8B-B14F-4D97-AF65-F5344CB8AC3E}">
        <p14:creationId xmlns:p14="http://schemas.microsoft.com/office/powerpoint/2010/main" val="243785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GAC-palette">
      <a:dk1>
        <a:srgbClr val="002F47"/>
      </a:dk1>
      <a:lt1>
        <a:sysClr val="window" lastClr="FFFFFF"/>
      </a:lt1>
      <a:dk2>
        <a:srgbClr val="055873"/>
      </a:dk2>
      <a:lt2>
        <a:srgbClr val="25B5AF"/>
      </a:lt2>
      <a:accent1>
        <a:srgbClr val="C6093B"/>
      </a:accent1>
      <a:accent2>
        <a:srgbClr val="002F47"/>
      </a:accent2>
      <a:accent3>
        <a:srgbClr val="055873"/>
      </a:accent3>
      <a:accent4>
        <a:srgbClr val="7AB66F"/>
      </a:accent4>
      <a:accent5>
        <a:srgbClr val="25B5AF"/>
      </a:accent5>
      <a:accent6>
        <a:srgbClr val="EF9021"/>
      </a:accent6>
      <a:hlink>
        <a:srgbClr val="002F47"/>
      </a:hlink>
      <a:folHlink>
        <a:srgbClr val="B4B4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H-GAC-slide-template-widescreen  -  Read-Only" id="{DD9A11D6-448C-4121-9FB2-ACD84B8E1E86}" vid="{B000D71E-E4E1-45F2-B35D-91BCBA9976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2AE1A44D41546B3727593C5B11943" ma:contentTypeVersion="12" ma:contentTypeDescription="Create a new document." ma:contentTypeScope="" ma:versionID="eff989ebd6784b4174410e34a5bcd8b5">
  <xsd:schema xmlns:xsd="http://www.w3.org/2001/XMLSchema" xmlns:xs="http://www.w3.org/2001/XMLSchema" xmlns:p="http://schemas.microsoft.com/office/2006/metadata/properties" xmlns:ns3="8fc78b87-8e8d-4f4b-a617-245830ccbd59" xmlns:ns4="82ecb46a-15b0-4736-b53d-53840d130ac6" targetNamespace="http://schemas.microsoft.com/office/2006/metadata/properties" ma:root="true" ma:fieldsID="94593e7e782e650ad52441c55d5d6eaf" ns3:_="" ns4:_="">
    <xsd:import namespace="8fc78b87-8e8d-4f4b-a617-245830ccbd59"/>
    <xsd:import namespace="82ecb46a-15b0-4736-b53d-53840d130a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8b87-8e8d-4f4b-a617-245830ccb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cb46a-15b0-4736-b53d-53840d130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F70CC6-ABBF-4E12-AF9A-63F98D4E8F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C13E1B-8497-4C36-B46F-F059CEC7BE28}">
  <ds:schemaRefs>
    <ds:schemaRef ds:uri="8fc78b87-8e8d-4f4b-a617-245830ccbd59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2ecb46a-15b0-4736-b53d-53840d130ac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CB903E-43CB-4847-910A-F42881E6C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78b87-8e8d-4f4b-a617-245830ccbd59"/>
    <ds:schemaRef ds:uri="82ecb46a-15b0-4736-b53d-53840d130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Widescreen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Arial</vt:lpstr>
      <vt:lpstr>Calibri</vt:lpstr>
      <vt:lpstr>Courier New</vt:lpstr>
      <vt:lpstr>Futura Md BT</vt:lpstr>
      <vt:lpstr>Office Theme</vt:lpstr>
      <vt:lpstr>       Commute with Confidence: A Special Edition Brown Bag Webinar  </vt:lpstr>
      <vt:lpstr>Housekeeping</vt:lpstr>
      <vt:lpstr>Agenda</vt:lpstr>
      <vt:lpstr>Commuting and the Return to Work: National Best Practices</vt:lpstr>
      <vt:lpstr>Local Transportation and COVID-19</vt:lpstr>
      <vt:lpstr>Significant Reduction in Regional Travel</vt:lpstr>
      <vt:lpstr>Significant Reduction in Regional Travel</vt:lpstr>
      <vt:lpstr>Significant Reduction in Transit Use</vt:lpstr>
      <vt:lpstr>How did regional transit agencies respond? Changes to Service</vt:lpstr>
      <vt:lpstr>How did regional transit agencies respond? Mitigation Measures</vt:lpstr>
      <vt:lpstr>What happens as the region reopens?</vt:lpstr>
      <vt:lpstr>COVID-19, Transportation, and the Return to Work</vt:lpstr>
      <vt:lpstr>Panelists</vt:lpstr>
      <vt:lpstr>Q &amp; A</vt:lpstr>
      <vt:lpstr>Additional Resources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Commute with Confidence: A Special Edition Brown Bag Webinar  </dc:title>
  <dc:creator>Jamila Owens</dc:creator>
  <cp:lastModifiedBy>Jamila Owens</cp:lastModifiedBy>
  <cp:revision>1</cp:revision>
  <dcterms:created xsi:type="dcterms:W3CDTF">2020-05-20T16:36:02Z</dcterms:created>
  <dcterms:modified xsi:type="dcterms:W3CDTF">2020-05-20T16:36:49Z</dcterms:modified>
</cp:coreProperties>
</file>